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0" r:id="rId1"/>
  </p:sldMasterIdLst>
  <p:notesMasterIdLst>
    <p:notesMasterId r:id="rId12"/>
  </p:notesMasterIdLst>
  <p:sldIdLst>
    <p:sldId id="256" r:id="rId2"/>
    <p:sldId id="257" r:id="rId3"/>
    <p:sldId id="258" r:id="rId4"/>
    <p:sldId id="259" r:id="rId5"/>
    <p:sldId id="260" r:id="rId6"/>
    <p:sldId id="261" r:id="rId7"/>
    <p:sldId id="262" r:id="rId8"/>
    <p:sldId id="264" r:id="rId9"/>
    <p:sldId id="265" r:id="rId10"/>
    <p:sldId id="266" r:id="rId11"/>
  </p:sldIdLst>
  <p:sldSz cx="14630400" cy="8229600"/>
  <p:notesSz cx="8229600" cy="14630400"/>
  <p:embeddedFontLst>
    <p:embeddedFont>
      <p:font typeface="Noto Sans TC" panose="020B0604020202020204" charset="-128"/>
      <p:regular r:id="rId13"/>
    </p:embeddedFont>
    <p:embeddedFont>
      <p:font typeface="Century Gothic" panose="020B0502020202020204" pitchFamily="34" charset="0"/>
      <p:regular r:id="rId14"/>
      <p:bold r:id="rId15"/>
      <p:italic r:id="rId16"/>
      <p:boldItalic r:id="rId17"/>
    </p:embeddedFont>
    <p:embeddedFont>
      <p:font typeface="Sora" panose="020B0604020202020204" charset="0"/>
      <p:regular r:id="rId18"/>
    </p:embeddedFont>
    <p:embeddedFont>
      <p:font typeface="Wingdings 3" panose="05040102010807070707" pitchFamily="18" charset="2"/>
      <p:regular r:id="rId1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CCE10B-1AEC-4F9B-B5E7-47772B6762CD}" v="2" dt="2024-09-11T18:15:14.2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794" autoAdjust="0"/>
    <p:restoredTop sz="94610"/>
  </p:normalViewPr>
  <p:slideViewPr>
    <p:cSldViewPr snapToGrid="0" snapToObjects="1">
      <p:cViewPr varScale="1">
        <p:scale>
          <a:sx n="53" d="100"/>
          <a:sy n="53" d="100"/>
        </p:scale>
        <p:origin x="5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8576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bg2">
                    <a:lumMod val="40000"/>
                    <a:lumOff val="6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4429098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79528918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1827174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1" name="Text Placeholder 3"/>
          <p:cNvSpPr>
            <a:spLocks noGrp="1"/>
          </p:cNvSpPr>
          <p:nvPr>
            <p:ph type="body" sz="half" idx="14"/>
          </p:nvPr>
        </p:nvSpPr>
        <p:spPr>
          <a:xfrm>
            <a:off x="2316481" y="4525409"/>
            <a:ext cx="8735579" cy="410609"/>
          </a:xfrm>
        </p:spPr>
        <p:txBody>
          <a:bodyPr vert="horz" lIns="91440" tIns="45720" rIns="91440" bIns="45720" rtlCol="0" anchor="t">
            <a:normAutofit/>
          </a:bodyPr>
          <a:lstStyle>
            <a:lvl1pPr marL="0" indent="0">
              <a:buNone/>
              <a:defRPr lang="en-US" sz="1680" b="0" i="0" kern="1200" cap="small" dirty="0">
                <a:solidFill>
                  <a:schemeClr val="bg2">
                    <a:lumMod val="40000"/>
                    <a:lumOff val="60000"/>
                  </a:schemeClr>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marL="0" lvl="0" indent="0">
              <a:buNone/>
            </a:pPr>
            <a:r>
              <a:rPr lang="en-US"/>
              <a:t>Click to 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
        <p:nvSpPr>
          <p:cNvPr id="15" name="TextBox 14"/>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390968942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4942572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89600840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9" name="Straight Connector 18"/>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9569845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03633661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3428745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06807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4527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5155599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33129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666310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4534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22466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24625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636529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19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9/12/2024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5579520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9/12/2024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95564643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9/12/2024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6249777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8128610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0356676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4"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4"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9/12/2024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0023463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844857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5.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 Id="rId30"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8">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29">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30">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31">
            <a:extLst>
              <a:ext uri="{28A0092B-C50C-407E-A947-70E740481C1C}">
                <a14:useLocalDpi xmlns:a14="http://schemas.microsoft.com/office/drawing/2010/main" val="0"/>
              </a:ext>
            </a:extLst>
          </a:blip>
          <a:srcRect b="23320"/>
          <a:stretch/>
        </p:blipFill>
        <p:spPr>
          <a:xfrm>
            <a:off x="1032705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4AAD347D-5ACD-4C99-B74B-A9C85AD731AF}" type="datetimeFigureOut">
              <a:rPr lang="en-US" dirty="0"/>
              <a:t>9/12/2024</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298554396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6" r:id="rId25"/>
    <p:sldLayoutId id="2147483687" r:id="rId26"/>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5pPr>
      <a:lvl6pPr marL="30072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26.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607" y="2858214"/>
            <a:ext cx="4919186" cy="2513171"/>
          </a:xfrm>
          <a:prstGeom prst="rect">
            <a:avLst/>
          </a:prstGeom>
        </p:spPr>
      </p:pic>
      <p:sp>
        <p:nvSpPr>
          <p:cNvPr id="4" name="Text 0"/>
          <p:cNvSpPr/>
          <p:nvPr/>
        </p:nvSpPr>
        <p:spPr>
          <a:xfrm>
            <a:off x="793789" y="816837"/>
            <a:ext cx="7556421" cy="1956435"/>
          </a:xfrm>
          <a:prstGeom prst="rect">
            <a:avLst/>
          </a:prstGeom>
          <a:noFill/>
          <a:ln/>
        </p:spPr>
        <p:txBody>
          <a:bodyPr wrap="square" lIns="0" tIns="0" rIns="0" bIns="0" rtlCol="0" anchor="t"/>
          <a:lstStyle/>
          <a:p>
            <a:pPr marL="0" indent="0">
              <a:lnSpc>
                <a:spcPts val="7700"/>
              </a:lnSpc>
              <a:buNone/>
            </a:pPr>
            <a:r>
              <a:rPr lang="en-US" sz="6150" dirty="0">
                <a:solidFill>
                  <a:srgbClr val="97B8FF"/>
                </a:solidFill>
                <a:latin typeface="Sora" pitchFamily="34" charset="0"/>
                <a:ea typeface="Sora" pitchFamily="34" charset="-122"/>
                <a:cs typeface="Sora" pitchFamily="34" charset="-120"/>
              </a:rPr>
              <a:t>Data Analysis of Indian Air Traffic</a:t>
            </a:r>
            <a:endParaRPr lang="en-US" sz="6150" dirty="0"/>
          </a:p>
        </p:txBody>
      </p:sp>
      <p:sp>
        <p:nvSpPr>
          <p:cNvPr id="5" name="Text 1"/>
          <p:cNvSpPr/>
          <p:nvPr/>
        </p:nvSpPr>
        <p:spPr>
          <a:xfrm>
            <a:off x="793790" y="3168052"/>
            <a:ext cx="7556421" cy="254031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This presentation explores a dataset of aviation data from Easemytrip.com, a popular online travel booking platform in India. The data focuses on flight routes between the top 6 metro cities in India: Delhi, Mumbai, Bangalore, Chennai, Hyderabad, and Kolkata. The dataset covers a period of 50 days, providing insights into flight prices, durations, and other key factors. We aim to uncover trends and patterns in this data using Power BI for data visualization and analysis.</a:t>
            </a:r>
            <a:endParaRPr lang="en-US" sz="1750" dirty="0"/>
          </a:p>
        </p:txBody>
      </p:sp>
      <p:sp>
        <p:nvSpPr>
          <p:cNvPr id="8" name="Text 3"/>
          <p:cNvSpPr/>
          <p:nvPr/>
        </p:nvSpPr>
        <p:spPr>
          <a:xfrm>
            <a:off x="793789" y="6255814"/>
            <a:ext cx="2650450" cy="1570910"/>
          </a:xfrm>
          <a:prstGeom prst="rect">
            <a:avLst/>
          </a:prstGeom>
          <a:noFill/>
          <a:ln/>
        </p:spPr>
        <p:txBody>
          <a:bodyPr wrap="none" lIns="0" tIns="0" rIns="0" bIns="0" rtlCol="0" anchor="t"/>
          <a:lstStyle/>
          <a:p>
            <a:pPr>
              <a:lnSpc>
                <a:spcPts val="3100"/>
              </a:lnSpc>
            </a:pP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62C2A0-0CE4-1647-7029-68F8B6C02C2C}"/>
              </a:ext>
            </a:extLst>
          </p:cNvPr>
          <p:cNvSpPr txBox="1"/>
          <p:nvPr/>
        </p:nvSpPr>
        <p:spPr>
          <a:xfrm>
            <a:off x="3525252" y="1742389"/>
            <a:ext cx="9011653" cy="1446550"/>
          </a:xfrm>
          <a:prstGeom prst="rect">
            <a:avLst/>
          </a:prstGeom>
          <a:noFill/>
        </p:spPr>
        <p:txBody>
          <a:bodyPr wrap="square" rtlCol="0">
            <a:spAutoFit/>
          </a:bodyPr>
          <a:lstStyle/>
          <a:p>
            <a:r>
              <a:rPr lang="en-IN" sz="8800" dirty="0"/>
              <a:t>THANK YOU</a:t>
            </a:r>
          </a:p>
        </p:txBody>
      </p:sp>
      <p:sp>
        <p:nvSpPr>
          <p:cNvPr id="4" name="TextBox 3">
            <a:extLst>
              <a:ext uri="{FF2B5EF4-FFF2-40B4-BE49-F238E27FC236}">
                <a16:creationId xmlns:a16="http://schemas.microsoft.com/office/drawing/2014/main" id="{95206FDF-2AC6-9014-8A27-F320A0C21363}"/>
              </a:ext>
            </a:extLst>
          </p:cNvPr>
          <p:cNvSpPr txBox="1"/>
          <p:nvPr/>
        </p:nvSpPr>
        <p:spPr>
          <a:xfrm>
            <a:off x="1335506" y="5040661"/>
            <a:ext cx="7315200" cy="1655518"/>
          </a:xfrm>
          <a:prstGeom prst="rect">
            <a:avLst/>
          </a:prstGeom>
          <a:noFill/>
        </p:spPr>
        <p:txBody>
          <a:bodyPr wrap="square">
            <a:spAutoFit/>
          </a:bodyPr>
          <a:lstStyle/>
          <a:p>
            <a:pPr>
              <a:lnSpc>
                <a:spcPts val="3100"/>
              </a:lnSpc>
            </a:pPr>
            <a:r>
              <a:rPr lang="en-US" sz="2400" b="1" dirty="0">
                <a:solidFill>
                  <a:srgbClr val="E0D6DE"/>
                </a:solidFill>
                <a:latin typeface="Noto Sans TC" pitchFamily="34" charset="0"/>
                <a:ea typeface="Noto Sans TC" pitchFamily="34" charset="-122"/>
                <a:cs typeface="Noto Sans TC" pitchFamily="34" charset="-120"/>
              </a:rPr>
              <a:t>By:- </a:t>
            </a:r>
            <a:r>
              <a:rPr lang="en-US" sz="2400" b="1" dirty="0">
                <a:solidFill>
                  <a:srgbClr val="E0D6DE"/>
                </a:solidFill>
                <a:latin typeface="Noto Sans TC" pitchFamily="34" charset="0"/>
                <a:ea typeface="Noto Sans TC" pitchFamily="34" charset="-122"/>
              </a:rPr>
              <a:t>Praveen Kumar</a:t>
            </a:r>
          </a:p>
          <a:p>
            <a:pPr>
              <a:lnSpc>
                <a:spcPts val="3100"/>
              </a:lnSpc>
            </a:pPr>
            <a:r>
              <a:rPr lang="en-US" sz="2400" b="1" dirty="0">
                <a:solidFill>
                  <a:srgbClr val="E0D6DE"/>
                </a:solidFill>
                <a:latin typeface="Noto Sans TC" pitchFamily="34" charset="0"/>
                <a:ea typeface="Noto Sans TC" pitchFamily="34" charset="-122"/>
              </a:rPr>
              <a:t>         Tushar Nagar</a:t>
            </a:r>
          </a:p>
          <a:p>
            <a:pPr marL="0" indent="0" algn="l">
              <a:lnSpc>
                <a:spcPts val="3100"/>
              </a:lnSpc>
              <a:buNone/>
            </a:pPr>
            <a:r>
              <a:rPr lang="en-US" sz="2400" b="1" dirty="0">
                <a:solidFill>
                  <a:srgbClr val="E0D6DE"/>
                </a:solidFill>
                <a:latin typeface="Noto Sans TC" pitchFamily="34" charset="0"/>
                <a:ea typeface="Noto Sans TC" pitchFamily="34" charset="-122"/>
                <a:cs typeface="Noto Sans TC" pitchFamily="34" charset="-120"/>
              </a:rPr>
              <a:t>         Rohit Pandey   </a:t>
            </a:r>
          </a:p>
          <a:p>
            <a:pPr marL="0" indent="0" algn="l">
              <a:lnSpc>
                <a:spcPts val="3100"/>
              </a:lnSpc>
              <a:buNone/>
            </a:pPr>
            <a:r>
              <a:rPr lang="en-US" sz="2400" b="1" dirty="0">
                <a:solidFill>
                  <a:srgbClr val="E0D6DE"/>
                </a:solidFill>
                <a:latin typeface="Noto Sans TC" pitchFamily="34" charset="0"/>
                <a:ea typeface="Noto Sans TC" pitchFamily="34" charset="-122"/>
              </a:rPr>
              <a:t>         Tushar</a:t>
            </a:r>
            <a:endParaRPr lang="en-US" sz="2400" dirty="0"/>
          </a:p>
        </p:txBody>
      </p:sp>
    </p:spTree>
    <p:extLst>
      <p:ext uri="{BB962C8B-B14F-4D97-AF65-F5344CB8AC3E}">
        <p14:creationId xmlns:p14="http://schemas.microsoft.com/office/powerpoint/2010/main" val="8111119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65694" y="2713196"/>
            <a:ext cx="5043011" cy="2803088"/>
          </a:xfrm>
          <a:prstGeom prst="rect">
            <a:avLst/>
          </a:prstGeom>
        </p:spPr>
      </p:pic>
      <p:sp>
        <p:nvSpPr>
          <p:cNvPr id="4" name="Text 0"/>
          <p:cNvSpPr/>
          <p:nvPr/>
        </p:nvSpPr>
        <p:spPr>
          <a:xfrm>
            <a:off x="620435" y="671512"/>
            <a:ext cx="7903131" cy="1107996"/>
          </a:xfrm>
          <a:prstGeom prst="rect">
            <a:avLst/>
          </a:prstGeom>
          <a:noFill/>
          <a:ln/>
        </p:spPr>
        <p:txBody>
          <a:bodyPr wrap="square" lIns="0" tIns="0" rIns="0" bIns="0" rtlCol="0" anchor="t"/>
          <a:lstStyle/>
          <a:p>
            <a:pPr marL="0" indent="0">
              <a:lnSpc>
                <a:spcPts val="4350"/>
              </a:lnSpc>
              <a:buNone/>
            </a:pPr>
            <a:r>
              <a:rPr lang="en-US" sz="3450" dirty="0">
                <a:solidFill>
                  <a:srgbClr val="97B8FF"/>
                </a:solidFill>
                <a:latin typeface="Sora" pitchFamily="34" charset="0"/>
                <a:ea typeface="Sora" pitchFamily="34" charset="-122"/>
                <a:cs typeface="Sora" pitchFamily="34" charset="-120"/>
              </a:rPr>
              <a:t>About the Dataset: Sourced from Kaggle</a:t>
            </a:r>
            <a:endParaRPr lang="en-US" sz="3450" dirty="0"/>
          </a:p>
        </p:txBody>
      </p:sp>
      <p:sp>
        <p:nvSpPr>
          <p:cNvPr id="5" name="Text 1"/>
          <p:cNvSpPr/>
          <p:nvPr/>
        </p:nvSpPr>
        <p:spPr>
          <a:xfrm>
            <a:off x="620435" y="2045375"/>
            <a:ext cx="7903131" cy="1418034"/>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The aviation data used in this analysis originates from Kaggle, a platform for data science and machine learning competitions and projects. This dataset is classified as secondary data, meaning it was collected and processed by a third party (Easemytrip.com) and then made available on Kaggle for analysis. Using secondary data is a valuable approach in data analysis as it offers pre-collected and structured data, saving time and resources for researchers.</a:t>
            </a:r>
            <a:endParaRPr lang="en-US" sz="1350" dirty="0"/>
          </a:p>
        </p:txBody>
      </p:sp>
      <p:sp>
        <p:nvSpPr>
          <p:cNvPr id="6" name="Shape 2"/>
          <p:cNvSpPr/>
          <p:nvPr/>
        </p:nvSpPr>
        <p:spPr>
          <a:xfrm>
            <a:off x="620435" y="3862268"/>
            <a:ext cx="398859" cy="398859"/>
          </a:xfrm>
          <a:prstGeom prst="roundRect">
            <a:avLst>
              <a:gd name="adj" fmla="val 6668"/>
            </a:avLst>
          </a:prstGeom>
          <a:solidFill>
            <a:srgbClr val="26262B"/>
          </a:solidFill>
          <a:ln/>
        </p:spPr>
        <p:txBody>
          <a:bodyPr/>
          <a:lstStyle/>
          <a:p>
            <a:endParaRPr lang="en-US"/>
          </a:p>
        </p:txBody>
      </p:sp>
      <p:sp>
        <p:nvSpPr>
          <p:cNvPr id="7" name="Text 3"/>
          <p:cNvSpPr/>
          <p:nvPr/>
        </p:nvSpPr>
        <p:spPr>
          <a:xfrm>
            <a:off x="763548" y="3928705"/>
            <a:ext cx="112514" cy="265986"/>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1</a:t>
            </a:r>
            <a:endParaRPr lang="en-US" sz="2050" dirty="0"/>
          </a:p>
        </p:txBody>
      </p:sp>
      <p:sp>
        <p:nvSpPr>
          <p:cNvPr id="8" name="Text 4"/>
          <p:cNvSpPr/>
          <p:nvPr/>
        </p:nvSpPr>
        <p:spPr>
          <a:xfrm>
            <a:off x="1196578" y="3862268"/>
            <a:ext cx="2216229" cy="276939"/>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Data Source</a:t>
            </a:r>
            <a:endParaRPr lang="en-US" sz="1700" dirty="0"/>
          </a:p>
        </p:txBody>
      </p:sp>
      <p:sp>
        <p:nvSpPr>
          <p:cNvPr id="9" name="Text 5"/>
          <p:cNvSpPr/>
          <p:nvPr/>
        </p:nvSpPr>
        <p:spPr>
          <a:xfrm>
            <a:off x="1196578" y="4245531"/>
            <a:ext cx="3286839" cy="1134427"/>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The data was collected from the Easemytrip website, which aggregates flight booking options from various airlines.</a:t>
            </a:r>
            <a:endParaRPr lang="en-US" sz="1350" dirty="0"/>
          </a:p>
        </p:txBody>
      </p:sp>
      <p:sp>
        <p:nvSpPr>
          <p:cNvPr id="10" name="Shape 6"/>
          <p:cNvSpPr/>
          <p:nvPr/>
        </p:nvSpPr>
        <p:spPr>
          <a:xfrm>
            <a:off x="4660702" y="3862268"/>
            <a:ext cx="398859" cy="398859"/>
          </a:xfrm>
          <a:prstGeom prst="roundRect">
            <a:avLst>
              <a:gd name="adj" fmla="val 6668"/>
            </a:avLst>
          </a:prstGeom>
          <a:solidFill>
            <a:srgbClr val="26262B"/>
          </a:solidFill>
          <a:ln/>
        </p:spPr>
        <p:txBody>
          <a:bodyPr/>
          <a:lstStyle/>
          <a:p>
            <a:endParaRPr lang="en-US"/>
          </a:p>
        </p:txBody>
      </p:sp>
      <p:sp>
        <p:nvSpPr>
          <p:cNvPr id="11" name="Text 7"/>
          <p:cNvSpPr/>
          <p:nvPr/>
        </p:nvSpPr>
        <p:spPr>
          <a:xfrm>
            <a:off x="4777264" y="3928705"/>
            <a:ext cx="165735" cy="265986"/>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2</a:t>
            </a:r>
            <a:endParaRPr lang="en-US" sz="2050" dirty="0"/>
          </a:p>
        </p:txBody>
      </p:sp>
      <p:sp>
        <p:nvSpPr>
          <p:cNvPr id="12" name="Text 8"/>
          <p:cNvSpPr/>
          <p:nvPr/>
        </p:nvSpPr>
        <p:spPr>
          <a:xfrm>
            <a:off x="5236845" y="3862268"/>
            <a:ext cx="2216229" cy="276939"/>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Data Format</a:t>
            </a:r>
            <a:endParaRPr lang="en-US" sz="1700" dirty="0"/>
          </a:p>
        </p:txBody>
      </p:sp>
      <p:sp>
        <p:nvSpPr>
          <p:cNvPr id="13" name="Text 9"/>
          <p:cNvSpPr/>
          <p:nvPr/>
        </p:nvSpPr>
        <p:spPr>
          <a:xfrm>
            <a:off x="5236845" y="4245531"/>
            <a:ext cx="3286839" cy="1701641"/>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The dataset is likely in a tabular format, comprising columns representing variables like flight dates, departure and arrival cities, airlines, flight durations, prices, and additional details like booking classes.</a:t>
            </a:r>
            <a:endParaRPr lang="en-US" sz="1350" dirty="0"/>
          </a:p>
        </p:txBody>
      </p:sp>
      <p:sp>
        <p:nvSpPr>
          <p:cNvPr id="14" name="Shape 10"/>
          <p:cNvSpPr/>
          <p:nvPr/>
        </p:nvSpPr>
        <p:spPr>
          <a:xfrm>
            <a:off x="620435" y="6323886"/>
            <a:ext cx="398859" cy="398859"/>
          </a:xfrm>
          <a:prstGeom prst="roundRect">
            <a:avLst>
              <a:gd name="adj" fmla="val 6668"/>
            </a:avLst>
          </a:prstGeom>
          <a:solidFill>
            <a:srgbClr val="26262B"/>
          </a:solidFill>
          <a:ln/>
        </p:spPr>
        <p:txBody>
          <a:bodyPr/>
          <a:lstStyle/>
          <a:p>
            <a:endParaRPr lang="en-US"/>
          </a:p>
        </p:txBody>
      </p:sp>
      <p:sp>
        <p:nvSpPr>
          <p:cNvPr id="15" name="Text 11"/>
          <p:cNvSpPr/>
          <p:nvPr/>
        </p:nvSpPr>
        <p:spPr>
          <a:xfrm>
            <a:off x="737354" y="6390323"/>
            <a:ext cx="164902" cy="265986"/>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3</a:t>
            </a:r>
            <a:endParaRPr lang="en-US" sz="2050" dirty="0"/>
          </a:p>
        </p:txBody>
      </p:sp>
      <p:sp>
        <p:nvSpPr>
          <p:cNvPr id="16" name="Text 12"/>
          <p:cNvSpPr/>
          <p:nvPr/>
        </p:nvSpPr>
        <p:spPr>
          <a:xfrm>
            <a:off x="1196578" y="6323886"/>
            <a:ext cx="2216229" cy="276939"/>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Data Quality</a:t>
            </a:r>
            <a:endParaRPr lang="en-US" sz="1700" dirty="0"/>
          </a:p>
        </p:txBody>
      </p:sp>
      <p:sp>
        <p:nvSpPr>
          <p:cNvPr id="17" name="Text 13"/>
          <p:cNvSpPr/>
          <p:nvPr/>
        </p:nvSpPr>
        <p:spPr>
          <a:xfrm>
            <a:off x="1196578" y="6707148"/>
            <a:ext cx="7326987" cy="850821"/>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While secondary data can be valuable, it's essential to assess its quality. This may involve examining data completeness, consistency, and accuracy. Data cleaning and transformation might be required before analysis to address any potential issues.</a:t>
            </a:r>
            <a:endParaRPr lang="en-US" sz="1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22008"/>
            <a:ext cx="12927092" cy="708779"/>
          </a:xfrm>
          <a:prstGeom prst="rect">
            <a:avLst/>
          </a:prstGeom>
          <a:noFill/>
          <a:ln/>
        </p:spPr>
        <p:txBody>
          <a:bodyPr wrap="none" lIns="0" tIns="0" rIns="0" bIns="0" rtlCol="0" anchor="t"/>
          <a:lstStyle/>
          <a:p>
            <a:pPr marL="0" indent="0">
              <a:lnSpc>
                <a:spcPts val="5550"/>
              </a:lnSpc>
              <a:buNone/>
            </a:pPr>
            <a:r>
              <a:rPr lang="en-US" sz="4450" dirty="0">
                <a:solidFill>
                  <a:srgbClr val="97B8FF"/>
                </a:solidFill>
                <a:latin typeface="Sora" pitchFamily="34" charset="0"/>
                <a:ea typeface="Sora" pitchFamily="34" charset="-122"/>
                <a:cs typeface="Sora" pitchFamily="34" charset="-120"/>
              </a:rPr>
              <a:t>Scope of Analysis: Top 6 Metro Cities in India</a:t>
            </a:r>
            <a:endParaRPr lang="en-US" sz="4450" dirty="0"/>
          </a:p>
        </p:txBody>
      </p:sp>
      <p:sp>
        <p:nvSpPr>
          <p:cNvPr id="3" name="Text 1"/>
          <p:cNvSpPr/>
          <p:nvPr/>
        </p:nvSpPr>
        <p:spPr>
          <a:xfrm>
            <a:off x="793790" y="1984415"/>
            <a:ext cx="13042821" cy="1814513"/>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The analysis focuses on flight routes between the top 6 metro cities in India that are Delhi, Mumbai, Bangalore, Chennai, Kolkata and Hyderabad. These cities represent major hubs for domestic air travel and are interconnected by numerous flight options. Focusing on these cities allows us to gain insights into the air travel dynamics within India's largest metropolitan areas. By analyzing data for these cities, we can identify trends in flight prices, durations, and other factors, providing valuable insights for airlines, travel agencies, and passengers alike.</a:t>
            </a:r>
            <a:endParaRPr lang="en-US" sz="1750" dirty="0"/>
          </a:p>
        </p:txBody>
      </p:sp>
      <p:sp>
        <p:nvSpPr>
          <p:cNvPr id="4" name="Text 2"/>
          <p:cNvSpPr/>
          <p:nvPr/>
        </p:nvSpPr>
        <p:spPr>
          <a:xfrm>
            <a:off x="793790" y="4139089"/>
            <a:ext cx="3821549"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pitchFamily="34" charset="0"/>
                <a:ea typeface="Sora" pitchFamily="34" charset="-122"/>
                <a:cs typeface="Sora" pitchFamily="34" charset="-120"/>
              </a:rPr>
              <a:t>Key Questions Answered:-</a:t>
            </a:r>
            <a:endParaRPr lang="en-US" sz="2200" dirty="0"/>
          </a:p>
        </p:txBody>
      </p:sp>
      <p:sp>
        <p:nvSpPr>
          <p:cNvPr id="5" name="Text 3"/>
          <p:cNvSpPr/>
          <p:nvPr/>
        </p:nvSpPr>
        <p:spPr>
          <a:xfrm>
            <a:off x="1156692" y="4833580"/>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E0D6DE"/>
                </a:solidFill>
                <a:latin typeface="Noto Sans TC" pitchFamily="34" charset="0"/>
                <a:ea typeface="Noto Sans TC" pitchFamily="34" charset="-122"/>
                <a:cs typeface="Noto Sans TC" pitchFamily="34" charset="-120"/>
              </a:rPr>
              <a:t>What is the average flight duration between cities?</a:t>
            </a:r>
            <a:endParaRPr lang="en-US" sz="1750" dirty="0"/>
          </a:p>
        </p:txBody>
      </p:sp>
      <p:sp>
        <p:nvSpPr>
          <p:cNvPr id="6" name="Text 4"/>
          <p:cNvSpPr/>
          <p:nvPr/>
        </p:nvSpPr>
        <p:spPr>
          <a:xfrm>
            <a:off x="1156692" y="5275778"/>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E0D6DE"/>
                </a:solidFill>
                <a:latin typeface="Noto Sans TC" pitchFamily="34" charset="0"/>
                <a:ea typeface="Noto Sans TC" pitchFamily="34" charset="-122"/>
                <a:cs typeface="Noto Sans TC" pitchFamily="34" charset="-120"/>
              </a:rPr>
              <a:t>Which is the fastest airline between any two chosen cities?</a:t>
            </a:r>
            <a:endParaRPr lang="en-US" sz="1750" dirty="0"/>
          </a:p>
        </p:txBody>
      </p:sp>
      <p:sp>
        <p:nvSpPr>
          <p:cNvPr id="7" name="Text 5"/>
          <p:cNvSpPr/>
          <p:nvPr/>
        </p:nvSpPr>
        <p:spPr>
          <a:xfrm>
            <a:off x="1156692" y="5717977"/>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dirty="0">
                <a:solidFill>
                  <a:srgbClr val="E0D6DE"/>
                </a:solidFill>
                <a:latin typeface="Noto Sans TC" pitchFamily="34" charset="0"/>
                <a:ea typeface="Noto Sans TC" pitchFamily="34" charset="-122"/>
                <a:cs typeface="Noto Sans TC" pitchFamily="34" charset="-120"/>
              </a:rPr>
              <a:t>Which is the cheapest airline between any two chosen cities?</a:t>
            </a:r>
            <a:endParaRPr lang="en-US" sz="1750" dirty="0"/>
          </a:p>
        </p:txBody>
      </p:sp>
      <p:sp>
        <p:nvSpPr>
          <p:cNvPr id="8" name="Text 6"/>
          <p:cNvSpPr/>
          <p:nvPr/>
        </p:nvSpPr>
        <p:spPr>
          <a:xfrm>
            <a:off x="1156692" y="6160175"/>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dirty="0">
                <a:solidFill>
                  <a:srgbClr val="E0D6DE"/>
                </a:solidFill>
                <a:latin typeface="Noto Sans TC" pitchFamily="34" charset="0"/>
                <a:ea typeface="Noto Sans TC" pitchFamily="34" charset="-122"/>
                <a:cs typeface="Noto Sans TC" pitchFamily="34" charset="-120"/>
              </a:rPr>
              <a:t>What time of the day is the cheapest time to fly between any two chosen cities?</a:t>
            </a:r>
            <a:endParaRPr lang="en-US" sz="1750" dirty="0"/>
          </a:p>
        </p:txBody>
      </p:sp>
      <p:sp>
        <p:nvSpPr>
          <p:cNvPr id="9" name="Text 7"/>
          <p:cNvSpPr/>
          <p:nvPr/>
        </p:nvSpPr>
        <p:spPr>
          <a:xfrm>
            <a:off x="1156692" y="6602373"/>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dirty="0">
                <a:solidFill>
                  <a:srgbClr val="E0D6DE"/>
                </a:solidFill>
                <a:latin typeface="Noto Sans TC" pitchFamily="34" charset="0"/>
                <a:ea typeface="Noto Sans TC" pitchFamily="34" charset="-122"/>
                <a:cs typeface="Noto Sans TC" pitchFamily="34" charset="-120"/>
              </a:rPr>
              <a:t>What is the average price in Economy class?</a:t>
            </a:r>
            <a:endParaRPr lang="en-US" sz="1750" dirty="0"/>
          </a:p>
        </p:txBody>
      </p:sp>
      <p:sp>
        <p:nvSpPr>
          <p:cNvPr id="10" name="Text 8"/>
          <p:cNvSpPr/>
          <p:nvPr/>
        </p:nvSpPr>
        <p:spPr>
          <a:xfrm>
            <a:off x="1156692" y="7044571"/>
            <a:ext cx="12679918"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6"/>
            </a:pPr>
            <a:r>
              <a:rPr lang="en-US" sz="1750" dirty="0">
                <a:solidFill>
                  <a:srgbClr val="E0D6DE"/>
                </a:solidFill>
                <a:latin typeface="Noto Sans TC" pitchFamily="34" charset="0"/>
                <a:ea typeface="Noto Sans TC" pitchFamily="34" charset="-122"/>
                <a:cs typeface="Noto Sans TC" pitchFamily="34" charset="-120"/>
              </a:rPr>
              <a:t>What is the average price in Business class?</a:t>
            </a:r>
            <a:endParaRPr lang="en-US" sz="1750" dirty="0"/>
          </a:p>
        </p:txBody>
      </p:sp>
      <p:sp>
        <p:nvSpPr>
          <p:cNvPr id="11" name="Rectangle 10">
            <a:extLst>
              <a:ext uri="{FF2B5EF4-FFF2-40B4-BE49-F238E27FC236}">
                <a16:creationId xmlns:a16="http://schemas.microsoft.com/office/drawing/2014/main" id="{3F5FECA1-CF01-06E7-75FF-88869BB6FB6A}"/>
              </a:ext>
            </a:extLst>
          </p:cNvPr>
          <p:cNvSpPr/>
          <p:nvPr/>
        </p:nvSpPr>
        <p:spPr>
          <a:xfrm>
            <a:off x="12832080" y="7802880"/>
            <a:ext cx="1691640" cy="362903"/>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607" y="2760583"/>
            <a:ext cx="4919186" cy="2708315"/>
          </a:xfrm>
          <a:prstGeom prst="rect">
            <a:avLst/>
          </a:prstGeom>
        </p:spPr>
      </p:pic>
      <p:sp>
        <p:nvSpPr>
          <p:cNvPr id="4" name="Text 0"/>
          <p:cNvSpPr/>
          <p:nvPr/>
        </p:nvSpPr>
        <p:spPr>
          <a:xfrm>
            <a:off x="793789" y="893722"/>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97B8FF"/>
                </a:solidFill>
                <a:latin typeface="Sora" pitchFamily="34" charset="0"/>
                <a:ea typeface="Sora" pitchFamily="34" charset="-122"/>
                <a:cs typeface="Sora" pitchFamily="34" charset="-120"/>
              </a:rPr>
              <a:t>Data Collection Period: 50 Days</a:t>
            </a:r>
            <a:endParaRPr lang="en-US" sz="4450" dirty="0"/>
          </a:p>
        </p:txBody>
      </p:sp>
      <p:sp>
        <p:nvSpPr>
          <p:cNvPr id="5" name="Text 1"/>
          <p:cNvSpPr/>
          <p:nvPr/>
        </p:nvSpPr>
        <p:spPr>
          <a:xfrm>
            <a:off x="1156692" y="2674282"/>
            <a:ext cx="7193518" cy="254031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The dataset encompasses flight data collected over a period of 50 days. This period allows for a sufficient amount of data points to identify meaningful trends and patterns. By analyzing data over a relatively short period, we can capture current market dynamics and seasonal variations in flight prices and demand. The timeframe of 50 days is a suitable balance between capturing enough data for analysis without being overly impacted by long-term trends.</a:t>
            </a:r>
            <a:endParaRPr lang="en-US" sz="1750" dirty="0"/>
          </a:p>
        </p:txBody>
      </p:sp>
      <p:sp>
        <p:nvSpPr>
          <p:cNvPr id="6" name="Text 2"/>
          <p:cNvSpPr/>
          <p:nvPr/>
        </p:nvSpPr>
        <p:spPr>
          <a:xfrm>
            <a:off x="1156692" y="5577602"/>
            <a:ext cx="7193518" cy="1451610"/>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The dataset was downloaded from ''kaggle" that was a secondary data in form of excel sheet of "easemytrip". The dataset include Airline type, Flight number, Source city, Departure time, number of stops, Arrival time, Destination city, Class, Price and Flight duration.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17884" y="2824639"/>
            <a:ext cx="5050631" cy="2580323"/>
          </a:xfrm>
          <a:prstGeom prst="rect">
            <a:avLst/>
          </a:prstGeom>
        </p:spPr>
      </p:pic>
      <p:sp>
        <p:nvSpPr>
          <p:cNvPr id="4" name="Text 0"/>
          <p:cNvSpPr/>
          <p:nvPr/>
        </p:nvSpPr>
        <p:spPr>
          <a:xfrm>
            <a:off x="6096595" y="569238"/>
            <a:ext cx="7923609" cy="1089660"/>
          </a:xfrm>
          <a:prstGeom prst="rect">
            <a:avLst/>
          </a:prstGeom>
          <a:noFill/>
          <a:ln/>
        </p:spPr>
        <p:txBody>
          <a:bodyPr wrap="square" lIns="0" tIns="0" rIns="0" bIns="0" rtlCol="0" anchor="t"/>
          <a:lstStyle/>
          <a:p>
            <a:pPr marL="0" indent="0">
              <a:lnSpc>
                <a:spcPts val="4250"/>
              </a:lnSpc>
              <a:buNone/>
            </a:pPr>
            <a:r>
              <a:rPr lang="en-US" sz="3400" dirty="0">
                <a:solidFill>
                  <a:srgbClr val="97B8FF"/>
                </a:solidFill>
                <a:latin typeface="Sora" pitchFamily="34" charset="0"/>
                <a:ea typeface="Sora" pitchFamily="34" charset="-122"/>
                <a:cs typeface="Sora" pitchFamily="34" charset="-120"/>
              </a:rPr>
              <a:t>Analysis of Flight Duration: Insights and Trends</a:t>
            </a:r>
            <a:endParaRPr lang="en-US" sz="3400" dirty="0"/>
          </a:p>
        </p:txBody>
      </p:sp>
      <p:sp>
        <p:nvSpPr>
          <p:cNvPr id="5" name="Text 1"/>
          <p:cNvSpPr/>
          <p:nvPr/>
        </p:nvSpPr>
        <p:spPr>
          <a:xfrm>
            <a:off x="6096595" y="1920359"/>
            <a:ext cx="7923609" cy="1394222"/>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Analyzing flight duration data can provide valuable insights into the efficiency of routes and the airlines' operations. By studying the average flight durations between various cities, we can identify potential factors influencing travel time, such as distance, weather conditions, and airspace regulations. These insights can be useful for passengers planning their itineraries and for airlines optimizing their flight schedules.</a:t>
            </a:r>
            <a:endParaRPr lang="en-US" sz="1350" dirty="0"/>
          </a:p>
        </p:txBody>
      </p:sp>
      <p:sp>
        <p:nvSpPr>
          <p:cNvPr id="6" name="Shape 2"/>
          <p:cNvSpPr/>
          <p:nvPr/>
        </p:nvSpPr>
        <p:spPr>
          <a:xfrm>
            <a:off x="6096595" y="3510677"/>
            <a:ext cx="7923609" cy="4149566"/>
          </a:xfrm>
          <a:prstGeom prst="roundRect">
            <a:avLst>
              <a:gd name="adj" fmla="val 630"/>
            </a:avLst>
          </a:prstGeom>
          <a:noFill/>
          <a:ln w="7620">
            <a:solidFill>
              <a:srgbClr val="FFFFFF">
                <a:alpha val="24000"/>
              </a:srgbClr>
            </a:solidFill>
            <a:prstDash val="solid"/>
          </a:ln>
        </p:spPr>
        <p:txBody>
          <a:bodyPr/>
          <a:lstStyle/>
          <a:p>
            <a:endParaRPr lang="en-US"/>
          </a:p>
        </p:txBody>
      </p:sp>
      <p:sp>
        <p:nvSpPr>
          <p:cNvPr id="7" name="Shape 3"/>
          <p:cNvSpPr/>
          <p:nvPr/>
        </p:nvSpPr>
        <p:spPr>
          <a:xfrm>
            <a:off x="6104215" y="3518297"/>
            <a:ext cx="7908369" cy="503158"/>
          </a:xfrm>
          <a:prstGeom prst="rect">
            <a:avLst/>
          </a:prstGeom>
          <a:solidFill>
            <a:srgbClr val="FFFFFF">
              <a:alpha val="4000"/>
            </a:srgbClr>
          </a:solidFill>
          <a:ln/>
        </p:spPr>
        <p:txBody>
          <a:bodyPr/>
          <a:lstStyle/>
          <a:p>
            <a:endParaRPr lang="en-US"/>
          </a:p>
        </p:txBody>
      </p:sp>
      <p:sp>
        <p:nvSpPr>
          <p:cNvPr id="8" name="Text 4"/>
          <p:cNvSpPr/>
          <p:nvPr/>
        </p:nvSpPr>
        <p:spPr>
          <a:xfrm>
            <a:off x="6278761" y="3630454"/>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Flight Route</a:t>
            </a:r>
            <a:endParaRPr lang="en-US" sz="1350" dirty="0"/>
          </a:p>
        </p:txBody>
      </p:sp>
      <p:sp>
        <p:nvSpPr>
          <p:cNvPr id="9" name="Text 5"/>
          <p:cNvSpPr/>
          <p:nvPr/>
        </p:nvSpPr>
        <p:spPr>
          <a:xfrm>
            <a:off x="8259604" y="3630454"/>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Average Duration</a:t>
            </a:r>
            <a:endParaRPr lang="en-US" sz="1350" dirty="0"/>
          </a:p>
        </p:txBody>
      </p:sp>
      <p:sp>
        <p:nvSpPr>
          <p:cNvPr id="10" name="Text 6"/>
          <p:cNvSpPr/>
          <p:nvPr/>
        </p:nvSpPr>
        <p:spPr>
          <a:xfrm>
            <a:off x="10236637" y="3630454"/>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Shortest Duration</a:t>
            </a:r>
            <a:endParaRPr lang="en-US" sz="1350" dirty="0"/>
          </a:p>
        </p:txBody>
      </p:sp>
      <p:sp>
        <p:nvSpPr>
          <p:cNvPr id="11" name="Text 7"/>
          <p:cNvSpPr/>
          <p:nvPr/>
        </p:nvSpPr>
        <p:spPr>
          <a:xfrm>
            <a:off x="12213669" y="3630454"/>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Longest Duration</a:t>
            </a:r>
            <a:endParaRPr lang="en-US" sz="1350" dirty="0"/>
          </a:p>
        </p:txBody>
      </p:sp>
      <p:sp>
        <p:nvSpPr>
          <p:cNvPr id="12" name="Shape 8"/>
          <p:cNvSpPr/>
          <p:nvPr/>
        </p:nvSpPr>
        <p:spPr>
          <a:xfrm>
            <a:off x="6104215" y="4021455"/>
            <a:ext cx="7908369" cy="503158"/>
          </a:xfrm>
          <a:prstGeom prst="rect">
            <a:avLst/>
          </a:prstGeom>
          <a:solidFill>
            <a:srgbClr val="000000">
              <a:alpha val="4000"/>
            </a:srgbClr>
          </a:solidFill>
          <a:ln/>
        </p:spPr>
        <p:txBody>
          <a:bodyPr/>
          <a:lstStyle/>
          <a:p>
            <a:endParaRPr lang="en-US"/>
          </a:p>
        </p:txBody>
      </p:sp>
      <p:sp>
        <p:nvSpPr>
          <p:cNvPr id="13" name="Text 9"/>
          <p:cNvSpPr/>
          <p:nvPr/>
        </p:nvSpPr>
        <p:spPr>
          <a:xfrm>
            <a:off x="6278761" y="4133612"/>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Delhi to Mumbai</a:t>
            </a:r>
            <a:endParaRPr lang="en-US" sz="1350" dirty="0"/>
          </a:p>
        </p:txBody>
      </p:sp>
      <p:sp>
        <p:nvSpPr>
          <p:cNvPr id="14" name="Text 10"/>
          <p:cNvSpPr/>
          <p:nvPr/>
        </p:nvSpPr>
        <p:spPr>
          <a:xfrm>
            <a:off x="8259604" y="4133612"/>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30 minutes</a:t>
            </a:r>
            <a:endParaRPr lang="en-US" sz="1350" dirty="0"/>
          </a:p>
        </p:txBody>
      </p:sp>
      <p:sp>
        <p:nvSpPr>
          <p:cNvPr id="15" name="Text 11"/>
          <p:cNvSpPr/>
          <p:nvPr/>
        </p:nvSpPr>
        <p:spPr>
          <a:xfrm>
            <a:off x="10236637" y="4133612"/>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15 minutes</a:t>
            </a:r>
            <a:endParaRPr lang="en-US" sz="1350" dirty="0"/>
          </a:p>
        </p:txBody>
      </p:sp>
      <p:sp>
        <p:nvSpPr>
          <p:cNvPr id="16" name="Text 12"/>
          <p:cNvSpPr/>
          <p:nvPr/>
        </p:nvSpPr>
        <p:spPr>
          <a:xfrm>
            <a:off x="12213669" y="4133612"/>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45 minutes</a:t>
            </a:r>
            <a:endParaRPr lang="en-US" sz="1350" dirty="0"/>
          </a:p>
        </p:txBody>
      </p:sp>
      <p:sp>
        <p:nvSpPr>
          <p:cNvPr id="17" name="Shape 13"/>
          <p:cNvSpPr/>
          <p:nvPr/>
        </p:nvSpPr>
        <p:spPr>
          <a:xfrm>
            <a:off x="6104215" y="4524613"/>
            <a:ext cx="7908369" cy="782003"/>
          </a:xfrm>
          <a:prstGeom prst="rect">
            <a:avLst/>
          </a:prstGeom>
          <a:solidFill>
            <a:srgbClr val="FFFFFF">
              <a:alpha val="4000"/>
            </a:srgbClr>
          </a:solidFill>
          <a:ln/>
        </p:spPr>
        <p:txBody>
          <a:bodyPr/>
          <a:lstStyle/>
          <a:p>
            <a:endParaRPr lang="en-US"/>
          </a:p>
        </p:txBody>
      </p:sp>
      <p:sp>
        <p:nvSpPr>
          <p:cNvPr id="18" name="Text 14"/>
          <p:cNvSpPr/>
          <p:nvPr/>
        </p:nvSpPr>
        <p:spPr>
          <a:xfrm>
            <a:off x="6278761" y="4636770"/>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Mumbai to Bangalore</a:t>
            </a:r>
            <a:endParaRPr lang="en-US" sz="1350" dirty="0"/>
          </a:p>
        </p:txBody>
      </p:sp>
      <p:sp>
        <p:nvSpPr>
          <p:cNvPr id="19" name="Text 15"/>
          <p:cNvSpPr/>
          <p:nvPr/>
        </p:nvSpPr>
        <p:spPr>
          <a:xfrm>
            <a:off x="8259604" y="4636770"/>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15 minutes</a:t>
            </a:r>
            <a:endParaRPr lang="en-US" sz="1350" dirty="0"/>
          </a:p>
        </p:txBody>
      </p:sp>
      <p:sp>
        <p:nvSpPr>
          <p:cNvPr id="20" name="Text 16"/>
          <p:cNvSpPr/>
          <p:nvPr/>
        </p:nvSpPr>
        <p:spPr>
          <a:xfrm>
            <a:off x="10236637" y="4636770"/>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0 minutes</a:t>
            </a:r>
            <a:endParaRPr lang="en-US" sz="1350" dirty="0"/>
          </a:p>
        </p:txBody>
      </p:sp>
      <p:sp>
        <p:nvSpPr>
          <p:cNvPr id="21" name="Text 17"/>
          <p:cNvSpPr/>
          <p:nvPr/>
        </p:nvSpPr>
        <p:spPr>
          <a:xfrm>
            <a:off x="12213669" y="4636770"/>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30 minutes</a:t>
            </a:r>
            <a:endParaRPr lang="en-US" sz="1350" dirty="0"/>
          </a:p>
        </p:txBody>
      </p:sp>
      <p:sp>
        <p:nvSpPr>
          <p:cNvPr id="22" name="Shape 18"/>
          <p:cNvSpPr/>
          <p:nvPr/>
        </p:nvSpPr>
        <p:spPr>
          <a:xfrm>
            <a:off x="6104215" y="5306616"/>
            <a:ext cx="7908369" cy="782003"/>
          </a:xfrm>
          <a:prstGeom prst="rect">
            <a:avLst/>
          </a:prstGeom>
          <a:solidFill>
            <a:srgbClr val="000000">
              <a:alpha val="4000"/>
            </a:srgbClr>
          </a:solidFill>
          <a:ln/>
        </p:spPr>
        <p:txBody>
          <a:bodyPr/>
          <a:lstStyle/>
          <a:p>
            <a:endParaRPr lang="en-US"/>
          </a:p>
        </p:txBody>
      </p:sp>
      <p:sp>
        <p:nvSpPr>
          <p:cNvPr id="23" name="Text 19"/>
          <p:cNvSpPr/>
          <p:nvPr/>
        </p:nvSpPr>
        <p:spPr>
          <a:xfrm>
            <a:off x="6278761" y="5418773"/>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Bangalore to Chennai</a:t>
            </a:r>
            <a:endParaRPr lang="en-US" sz="1350" dirty="0"/>
          </a:p>
        </p:txBody>
      </p:sp>
      <p:sp>
        <p:nvSpPr>
          <p:cNvPr id="24" name="Text 20"/>
          <p:cNvSpPr/>
          <p:nvPr/>
        </p:nvSpPr>
        <p:spPr>
          <a:xfrm>
            <a:off x="8259604" y="5418773"/>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30 minutes</a:t>
            </a:r>
            <a:endParaRPr lang="en-US" sz="1350" dirty="0"/>
          </a:p>
        </p:txBody>
      </p:sp>
      <p:sp>
        <p:nvSpPr>
          <p:cNvPr id="25" name="Text 21"/>
          <p:cNvSpPr/>
          <p:nvPr/>
        </p:nvSpPr>
        <p:spPr>
          <a:xfrm>
            <a:off x="10236637" y="5418773"/>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15 minutes</a:t>
            </a:r>
            <a:endParaRPr lang="en-US" sz="1350" dirty="0"/>
          </a:p>
        </p:txBody>
      </p:sp>
      <p:sp>
        <p:nvSpPr>
          <p:cNvPr id="26" name="Text 22"/>
          <p:cNvSpPr/>
          <p:nvPr/>
        </p:nvSpPr>
        <p:spPr>
          <a:xfrm>
            <a:off x="12213669" y="5418773"/>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45 minutes</a:t>
            </a:r>
            <a:endParaRPr lang="en-US" sz="1350" dirty="0"/>
          </a:p>
        </p:txBody>
      </p:sp>
      <p:sp>
        <p:nvSpPr>
          <p:cNvPr id="27" name="Shape 23"/>
          <p:cNvSpPr/>
          <p:nvPr/>
        </p:nvSpPr>
        <p:spPr>
          <a:xfrm>
            <a:off x="6104215" y="6088618"/>
            <a:ext cx="7908369" cy="782003"/>
          </a:xfrm>
          <a:prstGeom prst="rect">
            <a:avLst/>
          </a:prstGeom>
          <a:solidFill>
            <a:srgbClr val="FFFFFF">
              <a:alpha val="4000"/>
            </a:srgbClr>
          </a:solidFill>
          <a:ln/>
        </p:spPr>
        <p:txBody>
          <a:bodyPr/>
          <a:lstStyle/>
          <a:p>
            <a:endParaRPr lang="en-US"/>
          </a:p>
        </p:txBody>
      </p:sp>
      <p:sp>
        <p:nvSpPr>
          <p:cNvPr id="28" name="Text 24"/>
          <p:cNvSpPr/>
          <p:nvPr/>
        </p:nvSpPr>
        <p:spPr>
          <a:xfrm>
            <a:off x="6278761" y="6200775"/>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Chennai to Hyderabad</a:t>
            </a:r>
            <a:endParaRPr lang="en-US" sz="1350" dirty="0"/>
          </a:p>
        </p:txBody>
      </p:sp>
      <p:sp>
        <p:nvSpPr>
          <p:cNvPr id="29" name="Text 25"/>
          <p:cNvSpPr/>
          <p:nvPr/>
        </p:nvSpPr>
        <p:spPr>
          <a:xfrm>
            <a:off x="8259604" y="6200775"/>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45 minutes</a:t>
            </a:r>
            <a:endParaRPr lang="en-US" sz="1350" dirty="0"/>
          </a:p>
        </p:txBody>
      </p:sp>
      <p:sp>
        <p:nvSpPr>
          <p:cNvPr id="30" name="Text 26"/>
          <p:cNvSpPr/>
          <p:nvPr/>
        </p:nvSpPr>
        <p:spPr>
          <a:xfrm>
            <a:off x="10236637" y="6200775"/>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1 hour 30 minutes</a:t>
            </a:r>
            <a:endParaRPr lang="en-US" sz="1350" dirty="0"/>
          </a:p>
        </p:txBody>
      </p:sp>
      <p:sp>
        <p:nvSpPr>
          <p:cNvPr id="31" name="Text 27"/>
          <p:cNvSpPr/>
          <p:nvPr/>
        </p:nvSpPr>
        <p:spPr>
          <a:xfrm>
            <a:off x="12213669" y="6200775"/>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0 minutes</a:t>
            </a:r>
            <a:endParaRPr lang="en-US" sz="1350" dirty="0"/>
          </a:p>
        </p:txBody>
      </p:sp>
      <p:sp>
        <p:nvSpPr>
          <p:cNvPr id="32" name="Shape 28"/>
          <p:cNvSpPr/>
          <p:nvPr/>
        </p:nvSpPr>
        <p:spPr>
          <a:xfrm>
            <a:off x="6104215" y="6870621"/>
            <a:ext cx="7908369" cy="782003"/>
          </a:xfrm>
          <a:prstGeom prst="rect">
            <a:avLst/>
          </a:prstGeom>
          <a:solidFill>
            <a:srgbClr val="000000">
              <a:alpha val="4000"/>
            </a:srgbClr>
          </a:solidFill>
          <a:ln/>
        </p:spPr>
        <p:txBody>
          <a:bodyPr/>
          <a:lstStyle/>
          <a:p>
            <a:endParaRPr lang="en-US"/>
          </a:p>
        </p:txBody>
      </p:sp>
      <p:sp>
        <p:nvSpPr>
          <p:cNvPr id="33" name="Text 29"/>
          <p:cNvSpPr/>
          <p:nvPr/>
        </p:nvSpPr>
        <p:spPr>
          <a:xfrm>
            <a:off x="6278761" y="6982778"/>
            <a:ext cx="1624608" cy="557689"/>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Hyderabad to Kolkata</a:t>
            </a:r>
            <a:endParaRPr lang="en-US" sz="1350" dirty="0"/>
          </a:p>
        </p:txBody>
      </p:sp>
      <p:sp>
        <p:nvSpPr>
          <p:cNvPr id="34" name="Text 30"/>
          <p:cNvSpPr/>
          <p:nvPr/>
        </p:nvSpPr>
        <p:spPr>
          <a:xfrm>
            <a:off x="8259604" y="6982778"/>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30 minutes</a:t>
            </a:r>
            <a:endParaRPr lang="en-US" sz="1350" dirty="0"/>
          </a:p>
        </p:txBody>
      </p:sp>
      <p:sp>
        <p:nvSpPr>
          <p:cNvPr id="35" name="Text 31"/>
          <p:cNvSpPr/>
          <p:nvPr/>
        </p:nvSpPr>
        <p:spPr>
          <a:xfrm>
            <a:off x="10236637" y="6982778"/>
            <a:ext cx="162079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15 minutes</a:t>
            </a:r>
            <a:endParaRPr lang="en-US" sz="1350" dirty="0"/>
          </a:p>
        </p:txBody>
      </p:sp>
      <p:sp>
        <p:nvSpPr>
          <p:cNvPr id="36" name="Text 32"/>
          <p:cNvSpPr/>
          <p:nvPr/>
        </p:nvSpPr>
        <p:spPr>
          <a:xfrm>
            <a:off x="12213669" y="6982778"/>
            <a:ext cx="1624608" cy="278844"/>
          </a:xfrm>
          <a:prstGeom prst="rect">
            <a:avLst/>
          </a:prstGeom>
          <a:noFill/>
          <a:ln/>
        </p:spPr>
        <p:txBody>
          <a:bodyPr wrap="non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2 hours 45 minutes</a:t>
            </a:r>
            <a:endParaRPr lang="en-US" sz="1350" dirty="0"/>
          </a:p>
        </p:txBody>
      </p:sp>
      <p:sp>
        <p:nvSpPr>
          <p:cNvPr id="37" name="Rectangle 36">
            <a:extLst>
              <a:ext uri="{FF2B5EF4-FFF2-40B4-BE49-F238E27FC236}">
                <a16:creationId xmlns:a16="http://schemas.microsoft.com/office/drawing/2014/main" id="{E9885603-7B3E-A32A-88C2-050617ECD2AC}"/>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B69149C4-D81A-69DB-0B8A-4A35D7C26B6B}"/>
              </a:ext>
            </a:extLst>
          </p:cNvPr>
          <p:cNvSpPr/>
          <p:nvPr/>
        </p:nvSpPr>
        <p:spPr>
          <a:xfrm>
            <a:off x="12832080" y="7667862"/>
            <a:ext cx="1691640" cy="516321"/>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99599" y="471011"/>
            <a:ext cx="10607040" cy="535305"/>
          </a:xfrm>
          <a:prstGeom prst="rect">
            <a:avLst/>
          </a:prstGeom>
          <a:noFill/>
          <a:ln/>
        </p:spPr>
        <p:txBody>
          <a:bodyPr wrap="none" lIns="0" tIns="0" rIns="0" bIns="0" rtlCol="0" anchor="t"/>
          <a:lstStyle/>
          <a:p>
            <a:pPr marL="0" indent="0">
              <a:lnSpc>
                <a:spcPts val="4200"/>
              </a:lnSpc>
              <a:buNone/>
            </a:pPr>
            <a:r>
              <a:rPr lang="en-US" sz="3350" dirty="0">
                <a:solidFill>
                  <a:srgbClr val="97B8FF"/>
                </a:solidFill>
                <a:latin typeface="Sora" pitchFamily="34" charset="0"/>
                <a:ea typeface="Sora" pitchFamily="34" charset="-122"/>
                <a:cs typeface="Sora" pitchFamily="34" charset="-120"/>
              </a:rPr>
              <a:t>Comparison of Prices and Duration: Key Findings</a:t>
            </a:r>
            <a:endParaRPr lang="en-US" sz="3350" dirty="0"/>
          </a:p>
        </p:txBody>
      </p:sp>
      <p:sp>
        <p:nvSpPr>
          <p:cNvPr id="3" name="Text 1"/>
          <p:cNvSpPr/>
          <p:nvPr/>
        </p:nvSpPr>
        <p:spPr>
          <a:xfrm>
            <a:off x="599599" y="1263253"/>
            <a:ext cx="13431203" cy="822246"/>
          </a:xfrm>
          <a:prstGeom prst="rect">
            <a:avLst/>
          </a:prstGeom>
          <a:noFill/>
          <a:ln/>
        </p:spPr>
        <p:txBody>
          <a:bodyPr wrap="square" lIns="0" tIns="0" rIns="0" bIns="0" rtlCol="0" anchor="t"/>
          <a:lstStyle/>
          <a:p>
            <a:pPr marL="0" indent="0">
              <a:lnSpc>
                <a:spcPts val="2150"/>
              </a:lnSpc>
              <a:buNone/>
            </a:pPr>
            <a:r>
              <a:rPr lang="en-US" sz="1300" dirty="0">
                <a:solidFill>
                  <a:srgbClr val="E0D6DE"/>
                </a:solidFill>
                <a:latin typeface="Noto Sans TC" pitchFamily="34" charset="0"/>
                <a:ea typeface="Noto Sans TC" pitchFamily="34" charset="-122"/>
                <a:cs typeface="Noto Sans TC" pitchFamily="34" charset="-120"/>
              </a:rPr>
              <a:t>This analysis aims to examine the relationship between flight prices and durations between two flights, seeking to understand how these factors influence each other. By comparing prices across different routes and flight times, we can identify correlations and potential patterns. These insights can be helpful for travelers seeking cost-effective options and for airlines making pricing decisions.</a:t>
            </a:r>
            <a:endParaRPr lang="en-US" sz="1300" dirty="0"/>
          </a:p>
        </p:txBody>
      </p:sp>
      <p:pic>
        <p:nvPicPr>
          <p:cNvPr id="4" name="Image 0" descr="preencoded.png"/>
          <p:cNvPicPr>
            <a:picLocks noChangeAspect="1"/>
          </p:cNvPicPr>
          <p:nvPr/>
        </p:nvPicPr>
        <p:blipFill>
          <a:blip r:embed="rId3"/>
          <a:stretch>
            <a:fillRect/>
          </a:stretch>
        </p:blipFill>
        <p:spPr>
          <a:xfrm>
            <a:off x="599599" y="2278142"/>
            <a:ext cx="856536" cy="1370528"/>
          </a:xfrm>
          <a:prstGeom prst="rect">
            <a:avLst/>
          </a:prstGeom>
        </p:spPr>
      </p:pic>
      <p:sp>
        <p:nvSpPr>
          <p:cNvPr id="5" name="Text 2"/>
          <p:cNvSpPr/>
          <p:nvPr/>
        </p:nvSpPr>
        <p:spPr>
          <a:xfrm>
            <a:off x="1713071" y="2449354"/>
            <a:ext cx="2141458"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Route Analysis</a:t>
            </a:r>
            <a:endParaRPr lang="en-US" sz="1650" dirty="0"/>
          </a:p>
        </p:txBody>
      </p:sp>
      <p:sp>
        <p:nvSpPr>
          <p:cNvPr id="6" name="Text 3"/>
          <p:cNvSpPr/>
          <p:nvPr/>
        </p:nvSpPr>
        <p:spPr>
          <a:xfrm>
            <a:off x="1713071" y="2819757"/>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Analyzing flight prices across different routes, we can identify which routes are generally more expensive or less expensive.</a:t>
            </a:r>
            <a:endParaRPr lang="en-US" sz="1300" dirty="0"/>
          </a:p>
        </p:txBody>
      </p:sp>
      <p:pic>
        <p:nvPicPr>
          <p:cNvPr id="7" name="Image 1" descr="preencoded.png"/>
          <p:cNvPicPr>
            <a:picLocks noChangeAspect="1"/>
          </p:cNvPicPr>
          <p:nvPr/>
        </p:nvPicPr>
        <p:blipFill>
          <a:blip r:embed="rId4"/>
          <a:stretch>
            <a:fillRect/>
          </a:stretch>
        </p:blipFill>
        <p:spPr>
          <a:xfrm>
            <a:off x="599599" y="3648670"/>
            <a:ext cx="856536" cy="1370528"/>
          </a:xfrm>
          <a:prstGeom prst="rect">
            <a:avLst/>
          </a:prstGeom>
        </p:spPr>
      </p:pic>
      <p:sp>
        <p:nvSpPr>
          <p:cNvPr id="8" name="Text 4"/>
          <p:cNvSpPr/>
          <p:nvPr/>
        </p:nvSpPr>
        <p:spPr>
          <a:xfrm>
            <a:off x="1713071" y="3819882"/>
            <a:ext cx="2218134"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Time of Day Analysis</a:t>
            </a:r>
            <a:endParaRPr lang="en-US" sz="1650" dirty="0"/>
          </a:p>
        </p:txBody>
      </p:sp>
      <p:sp>
        <p:nvSpPr>
          <p:cNvPr id="9" name="Text 5"/>
          <p:cNvSpPr/>
          <p:nvPr/>
        </p:nvSpPr>
        <p:spPr>
          <a:xfrm>
            <a:off x="1713071" y="4190286"/>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Examining prices across different times of the day can reveal patterns like higher prices for morning flights or for flights during peak hours.</a:t>
            </a:r>
            <a:endParaRPr lang="en-US" sz="1300" dirty="0"/>
          </a:p>
        </p:txBody>
      </p:sp>
      <p:pic>
        <p:nvPicPr>
          <p:cNvPr id="10" name="Image 2" descr="preencoded.png"/>
          <p:cNvPicPr>
            <a:picLocks noChangeAspect="1"/>
          </p:cNvPicPr>
          <p:nvPr/>
        </p:nvPicPr>
        <p:blipFill>
          <a:blip r:embed="rId5"/>
          <a:stretch>
            <a:fillRect/>
          </a:stretch>
        </p:blipFill>
        <p:spPr>
          <a:xfrm>
            <a:off x="599599" y="5019199"/>
            <a:ext cx="856536" cy="1370528"/>
          </a:xfrm>
          <a:prstGeom prst="rect">
            <a:avLst/>
          </a:prstGeom>
        </p:spPr>
      </p:pic>
      <p:sp>
        <p:nvSpPr>
          <p:cNvPr id="11" name="Text 6"/>
          <p:cNvSpPr/>
          <p:nvPr/>
        </p:nvSpPr>
        <p:spPr>
          <a:xfrm>
            <a:off x="1713071" y="5190411"/>
            <a:ext cx="2141458"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Airline Analysis</a:t>
            </a:r>
            <a:endParaRPr lang="en-US" sz="1650" dirty="0"/>
          </a:p>
        </p:txBody>
      </p:sp>
      <p:sp>
        <p:nvSpPr>
          <p:cNvPr id="12" name="Text 7"/>
          <p:cNvSpPr/>
          <p:nvPr/>
        </p:nvSpPr>
        <p:spPr>
          <a:xfrm>
            <a:off x="1713071" y="5560814"/>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Comparing flight prices across different airlines on the same routes can reveal any pricing differences or competition between carriers.</a:t>
            </a:r>
            <a:endParaRPr lang="en-US" sz="1300" dirty="0"/>
          </a:p>
        </p:txBody>
      </p:sp>
      <p:pic>
        <p:nvPicPr>
          <p:cNvPr id="13" name="Image 3" descr="preencoded.png"/>
          <p:cNvPicPr>
            <a:picLocks noChangeAspect="1"/>
          </p:cNvPicPr>
          <p:nvPr/>
        </p:nvPicPr>
        <p:blipFill>
          <a:blip r:embed="rId6"/>
          <a:stretch>
            <a:fillRect/>
          </a:stretch>
        </p:blipFill>
        <p:spPr>
          <a:xfrm>
            <a:off x="599599" y="6389727"/>
            <a:ext cx="856536" cy="1370528"/>
          </a:xfrm>
          <a:prstGeom prst="rect">
            <a:avLst/>
          </a:prstGeom>
        </p:spPr>
      </p:pic>
      <p:sp>
        <p:nvSpPr>
          <p:cNvPr id="14" name="Text 8"/>
          <p:cNvSpPr/>
          <p:nvPr/>
        </p:nvSpPr>
        <p:spPr>
          <a:xfrm>
            <a:off x="1713071" y="6560939"/>
            <a:ext cx="2927985" cy="267653"/>
          </a:xfrm>
          <a:prstGeom prst="rect">
            <a:avLst/>
          </a:prstGeom>
          <a:noFill/>
          <a:ln/>
        </p:spPr>
        <p:txBody>
          <a:bodyPr wrap="none" lIns="0" tIns="0" rIns="0" bIns="0" rtlCol="0" anchor="t"/>
          <a:lstStyle/>
          <a:p>
            <a:pPr marL="0" indent="0" algn="l">
              <a:lnSpc>
                <a:spcPts val="2100"/>
              </a:lnSpc>
              <a:buNone/>
            </a:pPr>
            <a:r>
              <a:rPr lang="en-US" sz="1650" dirty="0">
                <a:solidFill>
                  <a:srgbClr val="E0D6DE"/>
                </a:solidFill>
                <a:latin typeface="Sora" pitchFamily="34" charset="0"/>
                <a:ea typeface="Sora" pitchFamily="34" charset="-122"/>
                <a:cs typeface="Sora" pitchFamily="34" charset="-120"/>
              </a:rPr>
              <a:t>Duration-Price Correlation</a:t>
            </a:r>
            <a:endParaRPr lang="en-US" sz="1650" dirty="0"/>
          </a:p>
        </p:txBody>
      </p:sp>
      <p:sp>
        <p:nvSpPr>
          <p:cNvPr id="15" name="Text 9"/>
          <p:cNvSpPr/>
          <p:nvPr/>
        </p:nvSpPr>
        <p:spPr>
          <a:xfrm>
            <a:off x="1713071" y="6931343"/>
            <a:ext cx="12317730" cy="274082"/>
          </a:xfrm>
          <a:prstGeom prst="rect">
            <a:avLst/>
          </a:prstGeom>
          <a:noFill/>
          <a:ln/>
        </p:spPr>
        <p:txBody>
          <a:bodyPr wrap="none" lIns="0" tIns="0" rIns="0" bIns="0" rtlCol="0" anchor="t"/>
          <a:lstStyle/>
          <a:p>
            <a:pPr marL="0" indent="0" algn="l">
              <a:lnSpc>
                <a:spcPts val="2150"/>
              </a:lnSpc>
              <a:buNone/>
            </a:pPr>
            <a:r>
              <a:rPr lang="en-US" sz="1300" dirty="0">
                <a:solidFill>
                  <a:srgbClr val="E0D6DE"/>
                </a:solidFill>
                <a:latin typeface="Noto Sans TC" pitchFamily="34" charset="0"/>
                <a:ea typeface="Noto Sans TC" pitchFamily="34" charset="-122"/>
                <a:cs typeface="Noto Sans TC" pitchFamily="34" charset="-120"/>
              </a:rPr>
              <a:t>Investigating the relationship between flight duration and prices will reveal if longer flights generally tend to be more expensive, considering other factors.</a:t>
            </a:r>
            <a:endParaRPr lang="en-US" sz="1300" dirty="0"/>
          </a:p>
        </p:txBody>
      </p:sp>
      <p:sp>
        <p:nvSpPr>
          <p:cNvPr id="16" name="Rectangle 15">
            <a:extLst>
              <a:ext uri="{FF2B5EF4-FFF2-40B4-BE49-F238E27FC236}">
                <a16:creationId xmlns:a16="http://schemas.microsoft.com/office/drawing/2014/main" id="{F527769A-CB8B-62ED-1BC9-DC259A29E9EC}"/>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4D8D3BB-A1C0-BD00-96A8-8CFDDB751540}"/>
              </a:ext>
            </a:extLst>
          </p:cNvPr>
          <p:cNvSpPr/>
          <p:nvPr/>
        </p:nvSpPr>
        <p:spPr>
          <a:xfrm>
            <a:off x="12832080" y="7802880"/>
            <a:ext cx="1691640" cy="426720"/>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021800"/>
          </a:xfrm>
          <a:prstGeom prst="rect">
            <a:avLst/>
          </a:prstGeom>
        </p:spPr>
      </p:pic>
      <p:pic>
        <p:nvPicPr>
          <p:cNvPr id="3" name="Image 1" descr="preencoded.png"/>
          <p:cNvPicPr>
            <a:picLocks noChangeAspect="1"/>
          </p:cNvPicPr>
          <p:nvPr/>
        </p:nvPicPr>
        <p:blipFill>
          <a:blip r:embed="rId4"/>
          <a:stretch>
            <a:fillRect/>
          </a:stretch>
        </p:blipFill>
        <p:spPr>
          <a:xfrm>
            <a:off x="3790950" y="355521"/>
            <a:ext cx="7048500" cy="1310640"/>
          </a:xfrm>
          <a:prstGeom prst="rect">
            <a:avLst/>
          </a:prstGeom>
        </p:spPr>
      </p:pic>
      <p:sp>
        <p:nvSpPr>
          <p:cNvPr id="4" name="Text 0"/>
          <p:cNvSpPr/>
          <p:nvPr/>
        </p:nvSpPr>
        <p:spPr>
          <a:xfrm>
            <a:off x="566023" y="2726650"/>
            <a:ext cx="8295442" cy="505420"/>
          </a:xfrm>
          <a:prstGeom prst="rect">
            <a:avLst/>
          </a:prstGeom>
          <a:noFill/>
          <a:ln/>
        </p:spPr>
        <p:txBody>
          <a:bodyPr wrap="none" lIns="0" tIns="0" rIns="0" bIns="0" rtlCol="0" anchor="t"/>
          <a:lstStyle/>
          <a:p>
            <a:pPr marL="0" indent="0">
              <a:lnSpc>
                <a:spcPts val="3950"/>
              </a:lnSpc>
              <a:buNone/>
            </a:pPr>
            <a:r>
              <a:rPr lang="en-US" sz="3150" dirty="0">
                <a:solidFill>
                  <a:srgbClr val="97B8FF"/>
                </a:solidFill>
                <a:latin typeface="Sora" pitchFamily="34" charset="0"/>
                <a:ea typeface="Sora" pitchFamily="34" charset="-122"/>
                <a:cs typeface="Sora" pitchFamily="34" charset="-120"/>
              </a:rPr>
              <a:t>Analysis of the best time of the day to fly</a:t>
            </a:r>
            <a:endParaRPr lang="en-US" sz="3150" dirty="0"/>
          </a:p>
        </p:txBody>
      </p:sp>
      <p:sp>
        <p:nvSpPr>
          <p:cNvPr id="5" name="Text 1"/>
          <p:cNvSpPr/>
          <p:nvPr/>
        </p:nvSpPr>
        <p:spPr>
          <a:xfrm>
            <a:off x="566023" y="3474601"/>
            <a:ext cx="13498354" cy="517208"/>
          </a:xfrm>
          <a:prstGeom prst="rect">
            <a:avLst/>
          </a:prstGeom>
          <a:noFill/>
          <a:ln/>
        </p:spPr>
        <p:txBody>
          <a:bodyPr wrap="square" lIns="0" tIns="0" rIns="0" bIns="0" rtlCol="0" anchor="t"/>
          <a:lstStyle/>
          <a:p>
            <a:pPr marL="0" indent="0">
              <a:lnSpc>
                <a:spcPts val="2000"/>
              </a:lnSpc>
              <a:buNone/>
            </a:pPr>
            <a:r>
              <a:rPr lang="en-US" sz="1250" dirty="0">
                <a:solidFill>
                  <a:srgbClr val="E0D6DE"/>
                </a:solidFill>
                <a:latin typeface="Noto Sans TC" pitchFamily="34" charset="0"/>
                <a:ea typeface="Noto Sans TC" pitchFamily="34" charset="-122"/>
                <a:cs typeface="Noto Sans TC" pitchFamily="34" charset="-120"/>
              </a:rPr>
              <a:t>This analysis explores the optimal time of day for flying, considering factors like flight prices, demand, and potential delays. By examining data for different time slots throughout the day, we can identify periods with lower prices, fewer passengers, and potentially smoother flight operations.</a:t>
            </a:r>
            <a:endParaRPr lang="en-US" sz="1250" dirty="0"/>
          </a:p>
        </p:txBody>
      </p:sp>
      <p:pic>
        <p:nvPicPr>
          <p:cNvPr id="6" name="Image 2" descr="preencoded.png"/>
          <p:cNvPicPr>
            <a:picLocks noChangeAspect="1"/>
          </p:cNvPicPr>
          <p:nvPr/>
        </p:nvPicPr>
        <p:blipFill>
          <a:blip r:embed="rId5"/>
          <a:stretch>
            <a:fillRect/>
          </a:stretch>
        </p:blipFill>
        <p:spPr>
          <a:xfrm>
            <a:off x="566023" y="4173736"/>
            <a:ext cx="404336" cy="404336"/>
          </a:xfrm>
          <a:prstGeom prst="rect">
            <a:avLst/>
          </a:prstGeom>
        </p:spPr>
      </p:pic>
      <p:sp>
        <p:nvSpPr>
          <p:cNvPr id="7" name="Text 2"/>
          <p:cNvSpPr/>
          <p:nvPr/>
        </p:nvSpPr>
        <p:spPr>
          <a:xfrm>
            <a:off x="566023" y="4739759"/>
            <a:ext cx="2156103"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Early Morning Flights</a:t>
            </a:r>
            <a:endParaRPr lang="en-US" sz="1550" dirty="0"/>
          </a:p>
        </p:txBody>
      </p:sp>
      <p:sp>
        <p:nvSpPr>
          <p:cNvPr id="8" name="Text 3"/>
          <p:cNvSpPr/>
          <p:nvPr/>
        </p:nvSpPr>
        <p:spPr>
          <a:xfrm>
            <a:off x="566023" y="5089446"/>
            <a:ext cx="6627852"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often offer lower prices, but can be subject to early morning congestion at airports and may experience delays due to weather conditions.</a:t>
            </a:r>
            <a:endParaRPr lang="en-US" sz="1250" dirty="0"/>
          </a:p>
        </p:txBody>
      </p:sp>
      <p:pic>
        <p:nvPicPr>
          <p:cNvPr id="9" name="Image 3" descr="preencoded.png"/>
          <p:cNvPicPr>
            <a:picLocks noChangeAspect="1"/>
          </p:cNvPicPr>
          <p:nvPr/>
        </p:nvPicPr>
        <p:blipFill>
          <a:blip r:embed="rId6"/>
          <a:stretch>
            <a:fillRect/>
          </a:stretch>
        </p:blipFill>
        <p:spPr>
          <a:xfrm>
            <a:off x="7436406" y="4173736"/>
            <a:ext cx="404336" cy="404336"/>
          </a:xfrm>
          <a:prstGeom prst="rect">
            <a:avLst/>
          </a:prstGeom>
        </p:spPr>
      </p:pic>
      <p:sp>
        <p:nvSpPr>
          <p:cNvPr id="10" name="Text 4"/>
          <p:cNvSpPr/>
          <p:nvPr/>
        </p:nvSpPr>
        <p:spPr>
          <a:xfrm>
            <a:off x="7436406" y="4739759"/>
            <a:ext cx="2021800"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Midday Flights</a:t>
            </a:r>
            <a:endParaRPr lang="en-US" sz="1550" dirty="0"/>
          </a:p>
        </p:txBody>
      </p:sp>
      <p:sp>
        <p:nvSpPr>
          <p:cNvPr id="11" name="Text 5"/>
          <p:cNvSpPr/>
          <p:nvPr/>
        </p:nvSpPr>
        <p:spPr>
          <a:xfrm>
            <a:off x="7436406" y="5089446"/>
            <a:ext cx="6627971"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tend to have moderate prices and a good balance of passenger traffic, but can be affected by peak travel hours and potential weather disruptions.</a:t>
            </a:r>
            <a:endParaRPr lang="en-US" sz="1250" dirty="0"/>
          </a:p>
        </p:txBody>
      </p:sp>
      <p:pic>
        <p:nvPicPr>
          <p:cNvPr id="12" name="Image 4" descr="preencoded.png"/>
          <p:cNvPicPr>
            <a:picLocks noChangeAspect="1"/>
          </p:cNvPicPr>
          <p:nvPr/>
        </p:nvPicPr>
        <p:blipFill>
          <a:blip r:embed="rId7"/>
          <a:stretch>
            <a:fillRect/>
          </a:stretch>
        </p:blipFill>
        <p:spPr>
          <a:xfrm>
            <a:off x="566023" y="6091833"/>
            <a:ext cx="404336" cy="404336"/>
          </a:xfrm>
          <a:prstGeom prst="rect">
            <a:avLst/>
          </a:prstGeom>
        </p:spPr>
      </p:pic>
      <p:sp>
        <p:nvSpPr>
          <p:cNvPr id="13" name="Text 6"/>
          <p:cNvSpPr/>
          <p:nvPr/>
        </p:nvSpPr>
        <p:spPr>
          <a:xfrm>
            <a:off x="566023" y="6657856"/>
            <a:ext cx="2021800"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Evening Flights</a:t>
            </a:r>
            <a:endParaRPr lang="en-US" sz="1550" dirty="0"/>
          </a:p>
        </p:txBody>
      </p:sp>
      <p:sp>
        <p:nvSpPr>
          <p:cNvPr id="14" name="Text 7"/>
          <p:cNvSpPr/>
          <p:nvPr/>
        </p:nvSpPr>
        <p:spPr>
          <a:xfrm>
            <a:off x="566023" y="7007543"/>
            <a:ext cx="6627852"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might offer competitive prices, but they can be crowded due to increased demand and potentially face delays due to flight scheduling and congestion at airports.</a:t>
            </a:r>
            <a:endParaRPr lang="en-US" sz="1250" dirty="0"/>
          </a:p>
        </p:txBody>
      </p:sp>
      <p:pic>
        <p:nvPicPr>
          <p:cNvPr id="15" name="Image 5" descr="preencoded.png"/>
          <p:cNvPicPr>
            <a:picLocks noChangeAspect="1"/>
          </p:cNvPicPr>
          <p:nvPr/>
        </p:nvPicPr>
        <p:blipFill>
          <a:blip r:embed="rId8"/>
          <a:stretch>
            <a:fillRect/>
          </a:stretch>
        </p:blipFill>
        <p:spPr>
          <a:xfrm>
            <a:off x="7436406" y="6091833"/>
            <a:ext cx="404336" cy="404336"/>
          </a:xfrm>
          <a:prstGeom prst="rect">
            <a:avLst/>
          </a:prstGeom>
        </p:spPr>
      </p:pic>
      <p:sp>
        <p:nvSpPr>
          <p:cNvPr id="16" name="Text 8"/>
          <p:cNvSpPr/>
          <p:nvPr/>
        </p:nvSpPr>
        <p:spPr>
          <a:xfrm>
            <a:off x="7436406" y="6657856"/>
            <a:ext cx="2021800" cy="252651"/>
          </a:xfrm>
          <a:prstGeom prst="rect">
            <a:avLst/>
          </a:prstGeom>
          <a:noFill/>
          <a:ln/>
        </p:spPr>
        <p:txBody>
          <a:bodyPr wrap="none" lIns="0" tIns="0" rIns="0" bIns="0" rtlCol="0" anchor="t"/>
          <a:lstStyle/>
          <a:p>
            <a:pPr marL="0" indent="0" algn="l">
              <a:lnSpc>
                <a:spcPts val="1950"/>
              </a:lnSpc>
              <a:buNone/>
            </a:pPr>
            <a:r>
              <a:rPr lang="en-US" sz="1550" dirty="0">
                <a:solidFill>
                  <a:srgbClr val="E0D6DE"/>
                </a:solidFill>
                <a:latin typeface="Sora" pitchFamily="34" charset="0"/>
                <a:ea typeface="Sora" pitchFamily="34" charset="-122"/>
                <a:cs typeface="Sora" pitchFamily="34" charset="-120"/>
              </a:rPr>
              <a:t>Night Flights</a:t>
            </a:r>
            <a:endParaRPr lang="en-US" sz="1550" dirty="0"/>
          </a:p>
        </p:txBody>
      </p:sp>
      <p:sp>
        <p:nvSpPr>
          <p:cNvPr id="17" name="Text 9"/>
          <p:cNvSpPr/>
          <p:nvPr/>
        </p:nvSpPr>
        <p:spPr>
          <a:xfrm>
            <a:off x="7436406" y="7007543"/>
            <a:ext cx="6627971" cy="517208"/>
          </a:xfrm>
          <a:prstGeom prst="rect">
            <a:avLst/>
          </a:prstGeom>
          <a:noFill/>
          <a:ln/>
        </p:spPr>
        <p:txBody>
          <a:bodyPr wrap="square" lIns="0" tIns="0" rIns="0" bIns="0" rtlCol="0" anchor="t"/>
          <a:lstStyle/>
          <a:p>
            <a:pPr marL="0" indent="0" algn="l">
              <a:lnSpc>
                <a:spcPts val="2000"/>
              </a:lnSpc>
              <a:buNone/>
            </a:pPr>
            <a:r>
              <a:rPr lang="en-US" sz="1250" dirty="0">
                <a:solidFill>
                  <a:srgbClr val="E0D6DE"/>
                </a:solidFill>
                <a:latin typeface="Noto Sans TC" pitchFamily="34" charset="0"/>
                <a:ea typeface="Noto Sans TC" pitchFamily="34" charset="-122"/>
                <a:cs typeface="Noto Sans TC" pitchFamily="34" charset="-120"/>
              </a:rPr>
              <a:t>These flights can be less crowded and may offer better prices, but they can also be affected by weather and have limited options for connecting flights.</a:t>
            </a:r>
            <a:endParaRPr lang="en-US" sz="1250" dirty="0"/>
          </a:p>
        </p:txBody>
      </p:sp>
      <p:sp>
        <p:nvSpPr>
          <p:cNvPr id="18" name="Rectangle 17">
            <a:extLst>
              <a:ext uri="{FF2B5EF4-FFF2-40B4-BE49-F238E27FC236}">
                <a16:creationId xmlns:a16="http://schemas.microsoft.com/office/drawing/2014/main" id="{274FA1EA-F95C-565D-7D16-6BDFB9053798}"/>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5B6786F-9017-D610-2E5E-1327710E44C5}"/>
              </a:ext>
            </a:extLst>
          </p:cNvPr>
          <p:cNvSpPr/>
          <p:nvPr/>
        </p:nvSpPr>
        <p:spPr>
          <a:xfrm>
            <a:off x="12832080" y="7802880"/>
            <a:ext cx="1691640" cy="426720"/>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10096500" y="2983230"/>
            <a:ext cx="3581400" cy="2263140"/>
          </a:xfrm>
          <a:prstGeom prst="rect">
            <a:avLst/>
          </a:prstGeom>
        </p:spPr>
      </p:pic>
      <p:sp>
        <p:nvSpPr>
          <p:cNvPr id="4" name="Text 0"/>
          <p:cNvSpPr/>
          <p:nvPr/>
        </p:nvSpPr>
        <p:spPr>
          <a:xfrm>
            <a:off x="606623" y="692110"/>
            <a:ext cx="6455331" cy="541734"/>
          </a:xfrm>
          <a:prstGeom prst="rect">
            <a:avLst/>
          </a:prstGeom>
          <a:noFill/>
          <a:ln/>
        </p:spPr>
        <p:txBody>
          <a:bodyPr wrap="none" lIns="0" tIns="0" rIns="0" bIns="0" rtlCol="0" anchor="t"/>
          <a:lstStyle/>
          <a:p>
            <a:pPr marL="0" indent="0">
              <a:lnSpc>
                <a:spcPts val="4250"/>
              </a:lnSpc>
              <a:buNone/>
            </a:pPr>
            <a:r>
              <a:rPr lang="en-US" sz="3400" dirty="0">
                <a:solidFill>
                  <a:srgbClr val="97B8FF"/>
                </a:solidFill>
                <a:latin typeface="Sora" pitchFamily="34" charset="0"/>
                <a:ea typeface="Sora" pitchFamily="34" charset="-122"/>
                <a:cs typeface="Sora" pitchFamily="34" charset="-120"/>
              </a:rPr>
              <a:t>Limitations and Assumptions</a:t>
            </a:r>
            <a:endParaRPr lang="en-US" sz="3400" dirty="0"/>
          </a:p>
        </p:txBody>
      </p:sp>
      <p:sp>
        <p:nvSpPr>
          <p:cNvPr id="5" name="Text 1"/>
          <p:cNvSpPr/>
          <p:nvPr/>
        </p:nvSpPr>
        <p:spPr>
          <a:xfrm>
            <a:off x="606623" y="1493758"/>
            <a:ext cx="7930753" cy="831890"/>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It's important to acknowledge any limitations and assumptions inherent in this analysis. These limitations can affect the scope and accuracy of the findings. Addressing these limitations will enhance the reliability of the analysis and help us draw more informed conclusions.</a:t>
            </a:r>
            <a:endParaRPr lang="en-US" sz="1350" dirty="0"/>
          </a:p>
        </p:txBody>
      </p:sp>
      <p:sp>
        <p:nvSpPr>
          <p:cNvPr id="6" name="Shape 2"/>
          <p:cNvSpPr/>
          <p:nvPr/>
        </p:nvSpPr>
        <p:spPr>
          <a:xfrm>
            <a:off x="606623" y="2715458"/>
            <a:ext cx="389930" cy="389930"/>
          </a:xfrm>
          <a:prstGeom prst="roundRect">
            <a:avLst>
              <a:gd name="adj" fmla="val 6668"/>
            </a:avLst>
          </a:prstGeom>
          <a:solidFill>
            <a:srgbClr val="26262B"/>
          </a:solidFill>
          <a:ln/>
        </p:spPr>
        <p:txBody>
          <a:bodyPr/>
          <a:lstStyle/>
          <a:p>
            <a:endParaRPr lang="en-US"/>
          </a:p>
        </p:txBody>
      </p:sp>
      <p:sp>
        <p:nvSpPr>
          <p:cNvPr id="7" name="Text 3"/>
          <p:cNvSpPr/>
          <p:nvPr/>
        </p:nvSpPr>
        <p:spPr>
          <a:xfrm>
            <a:off x="746522" y="2780347"/>
            <a:ext cx="110014"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1</a:t>
            </a:r>
            <a:endParaRPr lang="en-US" sz="2000" dirty="0"/>
          </a:p>
        </p:txBody>
      </p:sp>
      <p:sp>
        <p:nvSpPr>
          <p:cNvPr id="8" name="Text 4"/>
          <p:cNvSpPr/>
          <p:nvPr/>
        </p:nvSpPr>
        <p:spPr>
          <a:xfrm>
            <a:off x="1169789" y="2715458"/>
            <a:ext cx="2174677"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Data Completeness</a:t>
            </a:r>
            <a:endParaRPr lang="en-US" sz="1700" dirty="0"/>
          </a:p>
        </p:txBody>
      </p:sp>
      <p:sp>
        <p:nvSpPr>
          <p:cNvPr id="9" name="Text 5"/>
          <p:cNvSpPr/>
          <p:nvPr/>
        </p:nvSpPr>
        <p:spPr>
          <a:xfrm>
            <a:off x="1169789" y="3090267"/>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Assuming the dataset is complete and free from missing data points. Any missing data could potentially influence the analysis results.</a:t>
            </a:r>
            <a:endParaRPr lang="en-US" sz="1350" dirty="0"/>
          </a:p>
        </p:txBody>
      </p:sp>
      <p:sp>
        <p:nvSpPr>
          <p:cNvPr id="10" name="Shape 6"/>
          <p:cNvSpPr/>
          <p:nvPr/>
        </p:nvSpPr>
        <p:spPr>
          <a:xfrm>
            <a:off x="606623" y="4013002"/>
            <a:ext cx="389930" cy="389930"/>
          </a:xfrm>
          <a:prstGeom prst="roundRect">
            <a:avLst>
              <a:gd name="adj" fmla="val 6668"/>
            </a:avLst>
          </a:prstGeom>
          <a:solidFill>
            <a:srgbClr val="26262B"/>
          </a:solidFill>
          <a:ln/>
        </p:spPr>
        <p:txBody>
          <a:bodyPr/>
          <a:lstStyle/>
          <a:p>
            <a:endParaRPr lang="en-US"/>
          </a:p>
        </p:txBody>
      </p:sp>
      <p:sp>
        <p:nvSpPr>
          <p:cNvPr id="11" name="Text 7"/>
          <p:cNvSpPr/>
          <p:nvPr/>
        </p:nvSpPr>
        <p:spPr>
          <a:xfrm>
            <a:off x="720566" y="4077891"/>
            <a:ext cx="162044"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2</a:t>
            </a:r>
            <a:endParaRPr lang="en-US" sz="2000" dirty="0"/>
          </a:p>
        </p:txBody>
      </p:sp>
      <p:sp>
        <p:nvSpPr>
          <p:cNvPr id="12" name="Text 8"/>
          <p:cNvSpPr/>
          <p:nvPr/>
        </p:nvSpPr>
        <p:spPr>
          <a:xfrm>
            <a:off x="1169789" y="4013002"/>
            <a:ext cx="216669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Data Accuracy</a:t>
            </a:r>
            <a:endParaRPr lang="en-US" sz="1700" dirty="0"/>
          </a:p>
        </p:txBody>
      </p:sp>
      <p:sp>
        <p:nvSpPr>
          <p:cNvPr id="13" name="Text 9"/>
          <p:cNvSpPr/>
          <p:nvPr/>
        </p:nvSpPr>
        <p:spPr>
          <a:xfrm>
            <a:off x="1169789" y="4387810"/>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Assuming the accuracy of the data collected from Easemytrip.com. Any errors or inconsistencies in the data could affect the findings.</a:t>
            </a:r>
            <a:endParaRPr lang="en-US" sz="1350" dirty="0"/>
          </a:p>
        </p:txBody>
      </p:sp>
      <p:sp>
        <p:nvSpPr>
          <p:cNvPr id="14" name="Shape 10"/>
          <p:cNvSpPr/>
          <p:nvPr/>
        </p:nvSpPr>
        <p:spPr>
          <a:xfrm>
            <a:off x="606623" y="5310545"/>
            <a:ext cx="389930" cy="389930"/>
          </a:xfrm>
          <a:prstGeom prst="roundRect">
            <a:avLst>
              <a:gd name="adj" fmla="val 6668"/>
            </a:avLst>
          </a:prstGeom>
          <a:solidFill>
            <a:srgbClr val="26262B"/>
          </a:solidFill>
          <a:ln/>
        </p:spPr>
        <p:txBody>
          <a:bodyPr/>
          <a:lstStyle/>
          <a:p>
            <a:endParaRPr lang="en-US"/>
          </a:p>
        </p:txBody>
      </p:sp>
      <p:sp>
        <p:nvSpPr>
          <p:cNvPr id="15" name="Text 11"/>
          <p:cNvSpPr/>
          <p:nvPr/>
        </p:nvSpPr>
        <p:spPr>
          <a:xfrm>
            <a:off x="720923" y="5375434"/>
            <a:ext cx="161211"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3</a:t>
            </a:r>
            <a:endParaRPr lang="en-US" sz="2000" dirty="0"/>
          </a:p>
        </p:txBody>
      </p:sp>
      <p:sp>
        <p:nvSpPr>
          <p:cNvPr id="16" name="Text 12"/>
          <p:cNvSpPr/>
          <p:nvPr/>
        </p:nvSpPr>
        <p:spPr>
          <a:xfrm>
            <a:off x="1169789" y="5310545"/>
            <a:ext cx="216669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Generalizability</a:t>
            </a:r>
            <a:endParaRPr lang="en-US" sz="1700" dirty="0"/>
          </a:p>
        </p:txBody>
      </p:sp>
      <p:sp>
        <p:nvSpPr>
          <p:cNvPr id="17" name="Text 13"/>
          <p:cNvSpPr/>
          <p:nvPr/>
        </p:nvSpPr>
        <p:spPr>
          <a:xfrm>
            <a:off x="1169789" y="5685353"/>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The analysis focuses on a specific period and set of routes. Generalizing the findings to other periods or routes should be done cautiously.</a:t>
            </a:r>
            <a:endParaRPr lang="en-US" sz="1350" dirty="0"/>
          </a:p>
        </p:txBody>
      </p:sp>
      <p:sp>
        <p:nvSpPr>
          <p:cNvPr id="18" name="Shape 14"/>
          <p:cNvSpPr/>
          <p:nvPr/>
        </p:nvSpPr>
        <p:spPr>
          <a:xfrm>
            <a:off x="606623" y="6608088"/>
            <a:ext cx="389930" cy="389930"/>
          </a:xfrm>
          <a:prstGeom prst="roundRect">
            <a:avLst>
              <a:gd name="adj" fmla="val 6668"/>
            </a:avLst>
          </a:prstGeom>
          <a:solidFill>
            <a:srgbClr val="26262B"/>
          </a:solidFill>
          <a:ln/>
        </p:spPr>
        <p:txBody>
          <a:bodyPr/>
          <a:lstStyle/>
          <a:p>
            <a:endParaRPr lang="en-US"/>
          </a:p>
        </p:txBody>
      </p:sp>
      <p:sp>
        <p:nvSpPr>
          <p:cNvPr id="19" name="Text 15"/>
          <p:cNvSpPr/>
          <p:nvPr/>
        </p:nvSpPr>
        <p:spPr>
          <a:xfrm>
            <a:off x="716756" y="6672977"/>
            <a:ext cx="169545" cy="260033"/>
          </a:xfrm>
          <a:prstGeom prst="rect">
            <a:avLst/>
          </a:prstGeom>
          <a:noFill/>
          <a:ln/>
        </p:spPr>
        <p:txBody>
          <a:bodyPr wrap="none" lIns="0" tIns="0" rIns="0" bIns="0" rtlCol="0" anchor="t"/>
          <a:lstStyle/>
          <a:p>
            <a:pPr marL="0" indent="0" algn="ctr">
              <a:lnSpc>
                <a:spcPts val="2000"/>
              </a:lnSpc>
              <a:buNone/>
            </a:pPr>
            <a:r>
              <a:rPr lang="en-US" sz="2000" dirty="0">
                <a:solidFill>
                  <a:srgbClr val="E0D6DE"/>
                </a:solidFill>
                <a:latin typeface="Sora" pitchFamily="34" charset="0"/>
                <a:ea typeface="Sora" pitchFamily="34" charset="-122"/>
                <a:cs typeface="Sora" pitchFamily="34" charset="-120"/>
              </a:rPr>
              <a:t>4</a:t>
            </a:r>
            <a:endParaRPr lang="en-US" sz="2000" dirty="0"/>
          </a:p>
        </p:txBody>
      </p:sp>
      <p:sp>
        <p:nvSpPr>
          <p:cNvPr id="20" name="Text 16"/>
          <p:cNvSpPr/>
          <p:nvPr/>
        </p:nvSpPr>
        <p:spPr>
          <a:xfrm>
            <a:off x="1169789" y="6608088"/>
            <a:ext cx="2166699" cy="270867"/>
          </a:xfrm>
          <a:prstGeom prst="rect">
            <a:avLst/>
          </a:prstGeom>
          <a:noFill/>
          <a:ln/>
        </p:spPr>
        <p:txBody>
          <a:bodyPr wrap="none" lIns="0" tIns="0" rIns="0" bIns="0" rtlCol="0" anchor="t"/>
          <a:lstStyle/>
          <a:p>
            <a:pPr marL="0" indent="0">
              <a:lnSpc>
                <a:spcPts val="2100"/>
              </a:lnSpc>
              <a:buNone/>
            </a:pPr>
            <a:r>
              <a:rPr lang="en-US" sz="1700" dirty="0">
                <a:solidFill>
                  <a:srgbClr val="E0D6DE"/>
                </a:solidFill>
                <a:latin typeface="Sora" pitchFamily="34" charset="0"/>
                <a:ea typeface="Sora" pitchFamily="34" charset="-122"/>
                <a:cs typeface="Sora" pitchFamily="34" charset="-120"/>
              </a:rPr>
              <a:t>External Factors</a:t>
            </a:r>
            <a:endParaRPr lang="en-US" sz="1700" dirty="0"/>
          </a:p>
        </p:txBody>
      </p:sp>
      <p:sp>
        <p:nvSpPr>
          <p:cNvPr id="21" name="Text 17"/>
          <p:cNvSpPr/>
          <p:nvPr/>
        </p:nvSpPr>
        <p:spPr>
          <a:xfrm>
            <a:off x="1169789" y="6982897"/>
            <a:ext cx="7367587" cy="554593"/>
          </a:xfrm>
          <a:prstGeom prst="rect">
            <a:avLst/>
          </a:prstGeom>
          <a:noFill/>
          <a:ln/>
        </p:spPr>
        <p:txBody>
          <a:bodyPr wrap="square" lIns="0" tIns="0" rIns="0" bIns="0" rtlCol="0" anchor="t"/>
          <a:lstStyle/>
          <a:p>
            <a:pPr marL="0" indent="0">
              <a:lnSpc>
                <a:spcPts val="2150"/>
              </a:lnSpc>
              <a:buNone/>
            </a:pPr>
            <a:r>
              <a:rPr lang="en-US" sz="1350" dirty="0">
                <a:solidFill>
                  <a:srgbClr val="E0D6DE"/>
                </a:solidFill>
                <a:latin typeface="Noto Sans TC" pitchFamily="34" charset="0"/>
                <a:ea typeface="Noto Sans TC" pitchFamily="34" charset="-122"/>
                <a:cs typeface="Noto Sans TC" pitchFamily="34" charset="-120"/>
              </a:rPr>
              <a:t>The analysis may not account for external factors like global events, economic conditions, or changes in fuel prices, which can influence flight prices and demand.</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21694" y="2934653"/>
            <a:ext cx="5042892" cy="2360176"/>
          </a:xfrm>
          <a:prstGeom prst="rect">
            <a:avLst/>
          </a:prstGeom>
        </p:spPr>
      </p:pic>
      <p:sp>
        <p:nvSpPr>
          <p:cNvPr id="4" name="Text 0"/>
          <p:cNvSpPr/>
          <p:nvPr/>
        </p:nvSpPr>
        <p:spPr>
          <a:xfrm>
            <a:off x="6107073" y="669488"/>
            <a:ext cx="7902654" cy="1108472"/>
          </a:xfrm>
          <a:prstGeom prst="rect">
            <a:avLst/>
          </a:prstGeom>
          <a:noFill/>
          <a:ln/>
        </p:spPr>
        <p:txBody>
          <a:bodyPr wrap="square" lIns="0" tIns="0" rIns="0" bIns="0" rtlCol="0" anchor="t"/>
          <a:lstStyle/>
          <a:p>
            <a:pPr marL="0" indent="0">
              <a:lnSpc>
                <a:spcPts val="4350"/>
              </a:lnSpc>
              <a:buNone/>
            </a:pPr>
            <a:r>
              <a:rPr lang="en-US" sz="3450" dirty="0">
                <a:solidFill>
                  <a:srgbClr val="97B8FF"/>
                </a:solidFill>
                <a:latin typeface="Sora" pitchFamily="34" charset="0"/>
                <a:ea typeface="Sora" pitchFamily="34" charset="-122"/>
                <a:cs typeface="Sora" pitchFamily="34" charset="-120"/>
              </a:rPr>
              <a:t>Conclusion and Recommendations</a:t>
            </a:r>
            <a:endParaRPr lang="en-US" sz="3450" dirty="0"/>
          </a:p>
        </p:txBody>
      </p:sp>
      <p:sp>
        <p:nvSpPr>
          <p:cNvPr id="5" name="Text 1"/>
          <p:cNvSpPr/>
          <p:nvPr/>
        </p:nvSpPr>
        <p:spPr>
          <a:xfrm>
            <a:off x="6107073" y="2043946"/>
            <a:ext cx="7902654" cy="1419225"/>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This exploratory data analysis of aviation data provides valuable insights into the pricing and duration trends within India's top 6 metro cities. These insights can inform various stakeholders, including travelers, airlines, and travel agencies. By understanding the factors influencing flight prices and durations, individuals can make more informed travel decisions, and airlines can optimize their pricing strategies and operations.</a:t>
            </a:r>
            <a:endParaRPr lang="en-US" sz="1350" dirty="0"/>
          </a:p>
        </p:txBody>
      </p:sp>
      <p:sp>
        <p:nvSpPr>
          <p:cNvPr id="6" name="Shape 2"/>
          <p:cNvSpPr/>
          <p:nvPr/>
        </p:nvSpPr>
        <p:spPr>
          <a:xfrm>
            <a:off x="6107073" y="3862030"/>
            <a:ext cx="398978" cy="398978"/>
          </a:xfrm>
          <a:prstGeom prst="roundRect">
            <a:avLst>
              <a:gd name="adj" fmla="val 6668"/>
            </a:avLst>
          </a:prstGeom>
          <a:solidFill>
            <a:srgbClr val="26262B"/>
          </a:solidFill>
          <a:ln/>
        </p:spPr>
        <p:txBody>
          <a:bodyPr/>
          <a:lstStyle/>
          <a:p>
            <a:endParaRPr lang="en-US"/>
          </a:p>
        </p:txBody>
      </p:sp>
      <p:sp>
        <p:nvSpPr>
          <p:cNvPr id="7" name="Text 3"/>
          <p:cNvSpPr/>
          <p:nvPr/>
        </p:nvSpPr>
        <p:spPr>
          <a:xfrm>
            <a:off x="6250305" y="3928467"/>
            <a:ext cx="112514" cy="266105"/>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1</a:t>
            </a:r>
            <a:endParaRPr lang="en-US" sz="2050" dirty="0"/>
          </a:p>
        </p:txBody>
      </p:sp>
      <p:sp>
        <p:nvSpPr>
          <p:cNvPr id="8" name="Text 4"/>
          <p:cNvSpPr/>
          <p:nvPr/>
        </p:nvSpPr>
        <p:spPr>
          <a:xfrm>
            <a:off x="6683335" y="3862030"/>
            <a:ext cx="2869168" cy="277058"/>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Travel Recommendations</a:t>
            </a:r>
            <a:endParaRPr lang="en-US" sz="1700" dirty="0"/>
          </a:p>
        </p:txBody>
      </p:sp>
      <p:sp>
        <p:nvSpPr>
          <p:cNvPr id="9" name="Text 5"/>
          <p:cNvSpPr/>
          <p:nvPr/>
        </p:nvSpPr>
        <p:spPr>
          <a:xfrm>
            <a:off x="6683335" y="4245412"/>
            <a:ext cx="3286482" cy="1703070"/>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Based on the analysis, suggest optimal times of day to fly for cheaper fares, identify potential routes with competitive pricing, and advise travelers on factors to consider when booking flights.</a:t>
            </a:r>
            <a:endParaRPr lang="en-US" sz="1350" dirty="0"/>
          </a:p>
        </p:txBody>
      </p:sp>
      <p:sp>
        <p:nvSpPr>
          <p:cNvPr id="10" name="Shape 6"/>
          <p:cNvSpPr/>
          <p:nvPr/>
        </p:nvSpPr>
        <p:spPr>
          <a:xfrm>
            <a:off x="10147102" y="3862030"/>
            <a:ext cx="398978" cy="398978"/>
          </a:xfrm>
          <a:prstGeom prst="roundRect">
            <a:avLst>
              <a:gd name="adj" fmla="val 6668"/>
            </a:avLst>
          </a:prstGeom>
          <a:solidFill>
            <a:srgbClr val="26262B"/>
          </a:solidFill>
          <a:ln/>
        </p:spPr>
        <p:txBody>
          <a:bodyPr/>
          <a:lstStyle/>
          <a:p>
            <a:endParaRPr lang="en-US"/>
          </a:p>
        </p:txBody>
      </p:sp>
      <p:sp>
        <p:nvSpPr>
          <p:cNvPr id="11" name="Text 7"/>
          <p:cNvSpPr/>
          <p:nvPr/>
        </p:nvSpPr>
        <p:spPr>
          <a:xfrm>
            <a:off x="10263664" y="3928467"/>
            <a:ext cx="165735" cy="266105"/>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2</a:t>
            </a:r>
            <a:endParaRPr lang="en-US" sz="2050" dirty="0"/>
          </a:p>
        </p:txBody>
      </p:sp>
      <p:sp>
        <p:nvSpPr>
          <p:cNvPr id="12" name="Text 8"/>
          <p:cNvSpPr/>
          <p:nvPr/>
        </p:nvSpPr>
        <p:spPr>
          <a:xfrm>
            <a:off x="10723364" y="3862030"/>
            <a:ext cx="2943701" cy="277058"/>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Airline Recommendations</a:t>
            </a:r>
            <a:endParaRPr lang="en-US" sz="1700" dirty="0"/>
          </a:p>
        </p:txBody>
      </p:sp>
      <p:sp>
        <p:nvSpPr>
          <p:cNvPr id="13" name="Text 9"/>
          <p:cNvSpPr/>
          <p:nvPr/>
        </p:nvSpPr>
        <p:spPr>
          <a:xfrm>
            <a:off x="10723364" y="4245412"/>
            <a:ext cx="3286482" cy="1135380"/>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Recommend strategies for airlines to adjust pricing based on demand patterns, optimize flight schedules, and compete effectively in the market.</a:t>
            </a:r>
            <a:endParaRPr lang="en-US" sz="1350" dirty="0"/>
          </a:p>
        </p:txBody>
      </p:sp>
      <p:sp>
        <p:nvSpPr>
          <p:cNvPr id="14" name="Shape 10"/>
          <p:cNvSpPr/>
          <p:nvPr/>
        </p:nvSpPr>
        <p:spPr>
          <a:xfrm>
            <a:off x="6107073" y="6325195"/>
            <a:ext cx="398978" cy="398978"/>
          </a:xfrm>
          <a:prstGeom prst="roundRect">
            <a:avLst>
              <a:gd name="adj" fmla="val 6668"/>
            </a:avLst>
          </a:prstGeom>
          <a:solidFill>
            <a:srgbClr val="26262B"/>
          </a:solidFill>
          <a:ln/>
        </p:spPr>
        <p:txBody>
          <a:bodyPr/>
          <a:lstStyle/>
          <a:p>
            <a:endParaRPr lang="en-US"/>
          </a:p>
        </p:txBody>
      </p:sp>
      <p:sp>
        <p:nvSpPr>
          <p:cNvPr id="15" name="Text 11"/>
          <p:cNvSpPr/>
          <p:nvPr/>
        </p:nvSpPr>
        <p:spPr>
          <a:xfrm>
            <a:off x="6223992" y="6391632"/>
            <a:ext cx="165021" cy="266105"/>
          </a:xfrm>
          <a:prstGeom prst="rect">
            <a:avLst/>
          </a:prstGeom>
          <a:noFill/>
          <a:ln/>
        </p:spPr>
        <p:txBody>
          <a:bodyPr wrap="none" lIns="0" tIns="0" rIns="0" bIns="0" rtlCol="0" anchor="t"/>
          <a:lstStyle/>
          <a:p>
            <a:pPr marL="0" indent="0" algn="ctr">
              <a:lnSpc>
                <a:spcPts val="2050"/>
              </a:lnSpc>
              <a:buNone/>
            </a:pPr>
            <a:r>
              <a:rPr lang="en-US" sz="2050" dirty="0">
                <a:solidFill>
                  <a:srgbClr val="E0D6DE"/>
                </a:solidFill>
                <a:latin typeface="Sora" pitchFamily="34" charset="0"/>
                <a:ea typeface="Sora" pitchFamily="34" charset="-122"/>
                <a:cs typeface="Sora" pitchFamily="34" charset="-120"/>
              </a:rPr>
              <a:t>3</a:t>
            </a:r>
            <a:endParaRPr lang="en-US" sz="2050" dirty="0"/>
          </a:p>
        </p:txBody>
      </p:sp>
      <p:sp>
        <p:nvSpPr>
          <p:cNvPr id="16" name="Text 12"/>
          <p:cNvSpPr/>
          <p:nvPr/>
        </p:nvSpPr>
        <p:spPr>
          <a:xfrm>
            <a:off x="6683335" y="6325195"/>
            <a:ext cx="2216944" cy="277058"/>
          </a:xfrm>
          <a:prstGeom prst="rect">
            <a:avLst/>
          </a:prstGeom>
          <a:noFill/>
          <a:ln/>
        </p:spPr>
        <p:txBody>
          <a:bodyPr wrap="none" lIns="0" tIns="0" rIns="0" bIns="0" rtlCol="0" anchor="t"/>
          <a:lstStyle/>
          <a:p>
            <a:pPr marL="0" indent="0">
              <a:lnSpc>
                <a:spcPts val="2150"/>
              </a:lnSpc>
              <a:buNone/>
            </a:pPr>
            <a:r>
              <a:rPr lang="en-US" sz="1700" dirty="0">
                <a:solidFill>
                  <a:srgbClr val="E0D6DE"/>
                </a:solidFill>
                <a:latin typeface="Sora" pitchFamily="34" charset="0"/>
                <a:ea typeface="Sora" pitchFamily="34" charset="-122"/>
                <a:cs typeface="Sora" pitchFamily="34" charset="-120"/>
              </a:rPr>
              <a:t>Future Research</a:t>
            </a:r>
            <a:endParaRPr lang="en-US" sz="1700" dirty="0"/>
          </a:p>
        </p:txBody>
      </p:sp>
      <p:sp>
        <p:nvSpPr>
          <p:cNvPr id="17" name="Text 13"/>
          <p:cNvSpPr/>
          <p:nvPr/>
        </p:nvSpPr>
        <p:spPr>
          <a:xfrm>
            <a:off x="6683335" y="6708577"/>
            <a:ext cx="7326392" cy="851535"/>
          </a:xfrm>
          <a:prstGeom prst="rect">
            <a:avLst/>
          </a:prstGeom>
          <a:noFill/>
          <a:ln/>
        </p:spPr>
        <p:txBody>
          <a:bodyPr wrap="square" lIns="0" tIns="0" rIns="0" bIns="0" rtlCol="0" anchor="t"/>
          <a:lstStyle/>
          <a:p>
            <a:pPr marL="0" indent="0">
              <a:lnSpc>
                <a:spcPts val="2200"/>
              </a:lnSpc>
              <a:buNone/>
            </a:pPr>
            <a:r>
              <a:rPr lang="en-US" sz="1350" dirty="0">
                <a:solidFill>
                  <a:srgbClr val="E0D6DE"/>
                </a:solidFill>
                <a:latin typeface="Noto Sans TC" pitchFamily="34" charset="0"/>
                <a:ea typeface="Noto Sans TC" pitchFamily="34" charset="-122"/>
                <a:cs typeface="Noto Sans TC" pitchFamily="34" charset="-120"/>
              </a:rPr>
              <a:t>Suggest further research avenues to explore the impact of external factors, conduct more comprehensive analysis of airline competition, and delve deeper into the relationship between prices and flight durations.</a:t>
            </a:r>
            <a:endParaRPr lang="en-US" sz="1350" dirty="0"/>
          </a:p>
        </p:txBody>
      </p:sp>
      <p:sp>
        <p:nvSpPr>
          <p:cNvPr id="18" name="Rectangle 17">
            <a:extLst>
              <a:ext uri="{FF2B5EF4-FFF2-40B4-BE49-F238E27FC236}">
                <a16:creationId xmlns:a16="http://schemas.microsoft.com/office/drawing/2014/main" id="{56D3CBB0-395D-410E-F1C3-D6A38CCDA4DD}"/>
              </a:ext>
            </a:extLst>
          </p:cNvPr>
          <p:cNvSpPr/>
          <p:nvPr/>
        </p:nvSpPr>
        <p:spPr>
          <a:xfrm>
            <a:off x="12832080" y="7802880"/>
            <a:ext cx="1691640" cy="362903"/>
          </a:xfrm>
          <a:prstGeom prst="rect">
            <a:avLst/>
          </a:prstGeom>
          <a:solidFill>
            <a:schemeClr val="tx1">
              <a:lumMod val="95000"/>
              <a:lumOff val="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C98702F-0941-003E-B137-6D570E1DF271}"/>
              </a:ext>
            </a:extLst>
          </p:cNvPr>
          <p:cNvSpPr/>
          <p:nvPr/>
        </p:nvSpPr>
        <p:spPr>
          <a:xfrm>
            <a:off x="12832080" y="7802880"/>
            <a:ext cx="1691640" cy="362903"/>
          </a:xfrm>
          <a:prstGeom prst="rect">
            <a:avLst/>
          </a:prstGeom>
          <a:solidFill>
            <a:schemeClr val="accent5">
              <a:lumMod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solidFill>
                <a:schemeClr val="bg1"/>
              </a:solidFill>
              <a:highlight>
                <a:srgbClr val="FFFF00"/>
              </a:highlight>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117</TotalTime>
  <Words>1458</Words>
  <Application>Microsoft Office PowerPoint</Application>
  <PresentationFormat>Custom</PresentationFormat>
  <Paragraphs>110</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Noto Sans TC</vt:lpstr>
      <vt:lpstr>Sora</vt:lpstr>
      <vt:lpstr>Wingdings 3</vt:lpstr>
      <vt:lpstr>Century Gothic</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Praveen Verma</cp:lastModifiedBy>
  <cp:revision>6</cp:revision>
  <dcterms:created xsi:type="dcterms:W3CDTF">2024-09-11T18:01:16Z</dcterms:created>
  <dcterms:modified xsi:type="dcterms:W3CDTF">2024-09-12T06:32:27Z</dcterms:modified>
</cp:coreProperties>
</file>